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73" r:id="rId8"/>
    <p:sldId id="266" r:id="rId9"/>
    <p:sldId id="267" r:id="rId10"/>
    <p:sldId id="268" r:id="rId11"/>
    <p:sldId id="269" r:id="rId12"/>
    <p:sldId id="270" r:id="rId13"/>
    <p:sldId id="271" r:id="rId14"/>
    <p:sldId id="272" r:id="rId15"/>
    <p:sldId id="262" r:id="rId16"/>
    <p:sldId id="263" r:id="rId17"/>
    <p:sldId id="264" r:id="rId18"/>
    <p:sldId id="265"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4177E8E8-2B3D-44B9-BC4A-8A3DA1C5A167}" type="datetimeFigureOut">
              <a:rPr lang="en-US" smtClean="0"/>
              <a:t>6/23/2015</a:t>
            </a:fld>
            <a:endParaRPr lang="en-US"/>
          </a:p>
        </p:txBody>
      </p:sp>
      <p:sp>
        <p:nvSpPr>
          <p:cNvPr id="17" name="Slide Number Placeholder 16"/>
          <p:cNvSpPr>
            <a:spLocks noGrp="1"/>
          </p:cNvSpPr>
          <p:nvPr>
            <p:ph type="sldNum" sz="quarter" idx="11"/>
          </p:nvPr>
        </p:nvSpPr>
        <p:spPr/>
        <p:txBody>
          <a:bodyPr/>
          <a:lstStyle/>
          <a:p>
            <a:fld id="{EDB79ECF-9FD8-4095-B678-6293791C3F16}" type="slidenum">
              <a:rPr lang="en-US" smtClean="0"/>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77E8E8-2B3D-44B9-BC4A-8A3DA1C5A167}" type="datetimeFigureOut">
              <a:rPr lang="en-US" smtClean="0"/>
              <a:t>6/23/2015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B79ECF-9FD8-4095-B678-6293791C3F1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77E8E8-2B3D-44B9-BC4A-8A3DA1C5A167}" type="datetimeFigureOut">
              <a:rPr lang="en-US" smtClean="0"/>
              <a:t>6/23/2015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B79ECF-9FD8-4095-B678-6293791C3F16}" type="slidenum">
              <a:rPr lang="en-US" smtClean="0"/>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4177E8E8-2B3D-44B9-BC4A-8A3DA1C5A167}" type="datetimeFigureOut">
              <a:rPr lang="en-US" smtClean="0"/>
              <a:t>6/23/2015</a:t>
            </a:fld>
            <a:endParaRPr lang="en-US"/>
          </a:p>
        </p:txBody>
      </p:sp>
      <p:sp>
        <p:nvSpPr>
          <p:cNvPr id="12" name="Slide Number Placeholder 11"/>
          <p:cNvSpPr>
            <a:spLocks noGrp="1"/>
          </p:cNvSpPr>
          <p:nvPr>
            <p:ph type="sldNum" sz="quarter" idx="15"/>
          </p:nvPr>
        </p:nvSpPr>
        <p:spPr/>
        <p:txBody>
          <a:bodyPr/>
          <a:lstStyle/>
          <a:p>
            <a:fld id="{EDB79ECF-9FD8-4095-B678-6293791C3F16}"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4177E8E8-2B3D-44B9-BC4A-8A3DA1C5A167}" type="datetimeFigureOut">
              <a:rPr lang="en-US" smtClean="0"/>
              <a:t>6/23/2015</a:t>
            </a:fld>
            <a:endParaRPr lang="en-US"/>
          </a:p>
        </p:txBody>
      </p:sp>
      <p:sp>
        <p:nvSpPr>
          <p:cNvPr id="14" name="Slide Number Placeholder 13"/>
          <p:cNvSpPr>
            <a:spLocks noGrp="1"/>
          </p:cNvSpPr>
          <p:nvPr>
            <p:ph type="sldNum" sz="quarter" idx="11"/>
          </p:nvPr>
        </p:nvSpPr>
        <p:spPr/>
        <p:txBody>
          <a:bodyPr/>
          <a:lstStyle/>
          <a:p>
            <a:fld id="{EDB79ECF-9FD8-4095-B678-6293791C3F16}"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4177E8E8-2B3D-44B9-BC4A-8A3DA1C5A167}" type="datetimeFigureOut">
              <a:rPr lang="en-US" smtClean="0"/>
              <a:t>6/23/2015</a:t>
            </a:fld>
            <a:endParaRPr lang="en-US"/>
          </a:p>
        </p:txBody>
      </p:sp>
      <p:sp>
        <p:nvSpPr>
          <p:cNvPr id="12" name="Slide Number Placeholder 11"/>
          <p:cNvSpPr>
            <a:spLocks noGrp="1"/>
          </p:cNvSpPr>
          <p:nvPr>
            <p:ph type="sldNum" sz="quarter" idx="16"/>
          </p:nvPr>
        </p:nvSpPr>
        <p:spPr/>
        <p:txBody>
          <a:bodyPr/>
          <a:lstStyle/>
          <a:p>
            <a:fld id="{EDB79ECF-9FD8-4095-B678-6293791C3F16}" type="slidenum">
              <a:rPr lang="en-US" smtClean="0"/>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4177E8E8-2B3D-44B9-BC4A-8A3DA1C5A167}" type="datetimeFigureOut">
              <a:rPr lang="en-US" smtClean="0"/>
              <a:t>6/23/2015</a:t>
            </a:fld>
            <a:endParaRPr lang="en-US"/>
          </a:p>
        </p:txBody>
      </p:sp>
      <p:sp>
        <p:nvSpPr>
          <p:cNvPr id="12" name="Slide Number Placeholder 11"/>
          <p:cNvSpPr>
            <a:spLocks noGrp="1"/>
          </p:cNvSpPr>
          <p:nvPr>
            <p:ph type="sldNum" sz="quarter" idx="17"/>
          </p:nvPr>
        </p:nvSpPr>
        <p:spPr/>
        <p:txBody>
          <a:bodyPr/>
          <a:lstStyle/>
          <a:p>
            <a:fld id="{EDB79ECF-9FD8-4095-B678-6293791C3F16}" type="slidenum">
              <a:rPr lang="en-US" smtClean="0"/>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4177E8E8-2B3D-44B9-BC4A-8A3DA1C5A167}" type="datetimeFigureOut">
              <a:rPr lang="en-US" smtClean="0"/>
              <a:t>6/23/2015</a:t>
            </a:fld>
            <a:endParaRPr lang="en-US"/>
          </a:p>
        </p:txBody>
      </p:sp>
      <p:sp>
        <p:nvSpPr>
          <p:cNvPr id="16" name="Slide Number Placeholder 15"/>
          <p:cNvSpPr>
            <a:spLocks noGrp="1"/>
          </p:cNvSpPr>
          <p:nvPr>
            <p:ph type="sldNum" sz="quarter" idx="11"/>
          </p:nvPr>
        </p:nvSpPr>
        <p:spPr/>
        <p:txBody>
          <a:bodyPr/>
          <a:lstStyle/>
          <a:p>
            <a:fld id="{EDB79ECF-9FD8-4095-B678-6293791C3F16}"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4177E8E8-2B3D-44B9-BC4A-8A3DA1C5A167}" type="datetimeFigureOut">
              <a:rPr lang="en-US" smtClean="0"/>
              <a:t>6/23/2015</a:t>
            </a:fld>
            <a:endParaRPr lang="en-US"/>
          </a:p>
        </p:txBody>
      </p:sp>
      <p:sp>
        <p:nvSpPr>
          <p:cNvPr id="8" name="Slide Number Placeholder 7"/>
          <p:cNvSpPr>
            <a:spLocks noGrp="1"/>
          </p:cNvSpPr>
          <p:nvPr>
            <p:ph type="sldNum" sz="quarter" idx="11"/>
          </p:nvPr>
        </p:nvSpPr>
        <p:spPr/>
        <p:txBody>
          <a:bodyPr/>
          <a:lstStyle/>
          <a:p>
            <a:fld id="{EDB79ECF-9FD8-4095-B678-6293791C3F16}"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4177E8E8-2B3D-44B9-BC4A-8A3DA1C5A167}" type="datetimeFigureOut">
              <a:rPr lang="en-US" smtClean="0"/>
              <a:t>6/23/2015</a:t>
            </a:fld>
            <a:endParaRPr lang="en-US"/>
          </a:p>
        </p:txBody>
      </p:sp>
      <p:sp>
        <p:nvSpPr>
          <p:cNvPr id="19" name="Slide Number Placeholder 18"/>
          <p:cNvSpPr>
            <a:spLocks noGrp="1"/>
          </p:cNvSpPr>
          <p:nvPr>
            <p:ph type="sldNum" sz="quarter" idx="16"/>
          </p:nvPr>
        </p:nvSpPr>
        <p:spPr/>
        <p:txBody>
          <a:bodyPr/>
          <a:lstStyle/>
          <a:p>
            <a:fld id="{EDB79ECF-9FD8-4095-B678-6293791C3F16}" type="slidenum">
              <a:rPr lang="en-US" smtClean="0"/>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4177E8E8-2B3D-44B9-BC4A-8A3DA1C5A167}" type="datetimeFigureOut">
              <a:rPr lang="en-US" smtClean="0"/>
              <a:t>6/23/2015</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EDB79ECF-9FD8-4095-B678-6293791C3F16}" type="slidenum">
              <a:rPr lang="en-US" smtClean="0"/>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4177E8E8-2B3D-44B9-BC4A-8A3DA1C5A167}" type="datetimeFigureOut">
              <a:rPr lang="en-US" smtClean="0"/>
              <a:t>6/23/2015</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EDB79ECF-9FD8-4095-B678-6293791C3F16}" type="slidenum">
              <a:rPr lang="en-US" smtClean="0"/>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228600"/>
            <a:ext cx="8610600" cy="1828800"/>
          </a:xfrm>
        </p:spPr>
        <p:txBody>
          <a:bodyPr/>
          <a:lstStyle/>
          <a:p>
            <a:pPr algn="l"/>
            <a:r>
              <a:rPr lang="en-US" sz="2000" dirty="0" smtClean="0">
                <a:solidFill>
                  <a:schemeClr val="tx1"/>
                </a:solidFill>
                <a:latin typeface="Century Schoolbook" panose="02040604050505020304" pitchFamily="18" charset="0"/>
                <a:cs typeface="AngsanaUPC" panose="02020603050405020304" pitchFamily="18" charset="-34"/>
              </a:rPr>
              <a:t>“I often wonder whether we do not rest our hopes too much upon constitutions, upon laws, and courts.  These are false hopes, believe me, these are false hopes.  Liberty lies in the hearts of men; when it dies there, no constitution, no law, no court can save it.” </a:t>
            </a:r>
          </a:p>
          <a:p>
            <a:pPr algn="l"/>
            <a:r>
              <a:rPr lang="en-US" sz="2000" dirty="0">
                <a:solidFill>
                  <a:schemeClr val="tx1"/>
                </a:solidFill>
                <a:latin typeface="Century Schoolbook" panose="02040604050505020304" pitchFamily="18" charset="0"/>
                <a:cs typeface="AngsanaUPC" panose="02020603050405020304" pitchFamily="18" charset="-34"/>
              </a:rPr>
              <a:t>	</a:t>
            </a:r>
            <a:r>
              <a:rPr lang="en-US" sz="2000" dirty="0" smtClean="0">
                <a:solidFill>
                  <a:schemeClr val="tx1"/>
                </a:solidFill>
                <a:latin typeface="Century Schoolbook" panose="02040604050505020304" pitchFamily="18" charset="0"/>
                <a:cs typeface="AngsanaUPC" panose="02020603050405020304" pitchFamily="18" charset="-34"/>
              </a:rPr>
              <a:t>				  	- </a:t>
            </a:r>
            <a:r>
              <a:rPr lang="en-US" sz="2000" i="1" dirty="0" smtClean="0">
                <a:solidFill>
                  <a:schemeClr val="tx1"/>
                </a:solidFill>
                <a:latin typeface="Century Schoolbook" panose="02040604050505020304" pitchFamily="18" charset="0"/>
                <a:cs typeface="AngsanaUPC" panose="02020603050405020304" pitchFamily="18" charset="-34"/>
              </a:rPr>
              <a:t>Judge Learned Hand</a:t>
            </a:r>
            <a:endParaRPr lang="en-US" sz="2000" i="1" dirty="0">
              <a:solidFill>
                <a:schemeClr val="tx1"/>
              </a:solidFill>
              <a:latin typeface="Century Schoolbook" panose="02040604050505020304" pitchFamily="18" charset="0"/>
              <a:cs typeface="AngsanaUPC" panose="02020603050405020304" pitchFamily="18" charset="-34"/>
            </a:endParaRPr>
          </a:p>
        </p:txBody>
      </p:sp>
      <p:sp>
        <p:nvSpPr>
          <p:cNvPr id="2" name="Title 1"/>
          <p:cNvSpPr>
            <a:spLocks noGrp="1"/>
          </p:cNvSpPr>
          <p:nvPr>
            <p:ph type="title"/>
          </p:nvPr>
        </p:nvSpPr>
        <p:spPr/>
        <p:txBody>
          <a:bodyPr/>
          <a:lstStyle/>
          <a:p>
            <a:r>
              <a:rPr lang="en-US" dirty="0" smtClean="0"/>
              <a:t>Unit III: </a:t>
            </a:r>
            <a:br>
              <a:rPr lang="en-US" dirty="0" smtClean="0"/>
            </a:br>
            <a:r>
              <a:rPr lang="en-US" dirty="0" smtClean="0"/>
              <a:t>“In the Hearts of Men”</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023452">
            <a:off x="533400" y="3784096"/>
            <a:ext cx="2254798" cy="269824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8400" y="3614832"/>
            <a:ext cx="2014537" cy="294137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14800" y="3703298"/>
            <a:ext cx="2478110" cy="294137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04782">
            <a:off x="6400799" y="3614832"/>
            <a:ext cx="2405183" cy="2862168"/>
          </a:xfrm>
          <a:prstGeom prst="rect">
            <a:avLst/>
          </a:prstGeom>
        </p:spPr>
      </p:pic>
    </p:spTree>
    <p:extLst>
      <p:ext uri="{BB962C8B-B14F-4D97-AF65-F5344CB8AC3E}">
        <p14:creationId xmlns:p14="http://schemas.microsoft.com/office/powerpoint/2010/main" val="39540757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pPr algn="l"/>
            <a:r>
              <a:rPr lang="en-US" dirty="0" smtClean="0"/>
              <a:t>Before the year 1913, Senators were not elected directly by the people.  Instead, state legislatures in the various states selected Senators.  In order to give the people greater control over their elected representatives, this was changed in 1913 with the passage of the 17</a:t>
            </a:r>
            <a:r>
              <a:rPr lang="en-US" baseline="30000" dirty="0" smtClean="0"/>
              <a:t>th</a:t>
            </a:r>
            <a:r>
              <a:rPr lang="en-US" dirty="0" smtClean="0"/>
              <a:t> Amendment to the Constitution.  The amendment was proposed and campaigned for by the famous Robert “</a:t>
            </a:r>
            <a:r>
              <a:rPr lang="en-US" dirty="0" err="1" smtClean="0"/>
              <a:t>Fightin</a:t>
            </a:r>
            <a:r>
              <a:rPr lang="en-US" dirty="0" smtClean="0"/>
              <a:t>’ Bob” </a:t>
            </a:r>
            <a:r>
              <a:rPr lang="en-US" dirty="0" err="1" smtClean="0"/>
              <a:t>LaFollette</a:t>
            </a:r>
            <a:r>
              <a:rPr lang="en-US" dirty="0" smtClean="0"/>
              <a:t> of Wisconsin, who also supported a wide range of other local reforms.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800600" y="1904999"/>
            <a:ext cx="3505200" cy="4381501"/>
          </a:xfrm>
        </p:spPr>
      </p:pic>
      <p:sp>
        <p:nvSpPr>
          <p:cNvPr id="4" name="Title 3"/>
          <p:cNvSpPr>
            <a:spLocks noGrp="1"/>
          </p:cNvSpPr>
          <p:nvPr>
            <p:ph type="title"/>
          </p:nvPr>
        </p:nvSpPr>
        <p:spPr/>
        <p:txBody>
          <a:bodyPr/>
          <a:lstStyle/>
          <a:p>
            <a:r>
              <a:rPr lang="en-US" dirty="0" smtClean="0"/>
              <a:t>The 17</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2205334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57400"/>
            <a:ext cx="4572000" cy="4572000"/>
          </a:xfrm>
        </p:spPr>
        <p:txBody>
          <a:bodyPr>
            <a:normAutofit/>
          </a:bodyPr>
          <a:lstStyle/>
          <a:p>
            <a:pPr algn="l"/>
            <a:r>
              <a:rPr lang="en-US" dirty="0" smtClean="0"/>
              <a:t>The 19</a:t>
            </a:r>
            <a:r>
              <a:rPr lang="en-US" baseline="30000" dirty="0" smtClean="0"/>
              <a:t>th</a:t>
            </a:r>
            <a:r>
              <a:rPr lang="en-US" dirty="0" smtClean="0"/>
              <a:t> Amendment gave women the right to vote in all national elections.  Many states already allowed women to vote; in fact, Wyoming had granted women suffrage in the 1860s.  The Suffrage Amendment was still won only after a tremendous struggle.  The Seneca Falls Convention of 1848 started the movement, but it would be over 70 years before it paid off.  The leadership of Carry Chapman Catt during World War I was one of the major reasons suffrage passed when it did.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007941" y="2020888"/>
            <a:ext cx="3334993" cy="4005262"/>
          </a:xfrm>
        </p:spPr>
      </p:pic>
      <p:sp>
        <p:nvSpPr>
          <p:cNvPr id="4" name="Title 3"/>
          <p:cNvSpPr>
            <a:spLocks noGrp="1"/>
          </p:cNvSpPr>
          <p:nvPr>
            <p:ph type="title"/>
          </p:nvPr>
        </p:nvSpPr>
        <p:spPr/>
        <p:txBody>
          <a:bodyPr/>
          <a:lstStyle/>
          <a:p>
            <a:r>
              <a:rPr lang="en-US" dirty="0" smtClean="0"/>
              <a:t>The 19</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2056918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10000"/>
          </a:bodyPr>
          <a:lstStyle/>
          <a:p>
            <a:pPr algn="l"/>
            <a:r>
              <a:rPr lang="en-US" dirty="0" smtClean="0"/>
              <a:t>Would you believe that no one in Washington, D.C. was represented in  national Presidential elections prior to the ratification of the 23</a:t>
            </a:r>
            <a:r>
              <a:rPr lang="en-US" baseline="30000" dirty="0" smtClean="0"/>
              <a:t>rd</a:t>
            </a:r>
            <a:r>
              <a:rPr lang="en-US" dirty="0" smtClean="0"/>
              <a:t> Amendment?  Well, it’s true.  When the 23</a:t>
            </a:r>
            <a:r>
              <a:rPr lang="en-US" baseline="30000" dirty="0" smtClean="0"/>
              <a:t>rd</a:t>
            </a:r>
            <a:r>
              <a:rPr lang="en-US" dirty="0" smtClean="0"/>
              <a:t> Amendment was passed 1961, they were finally given representation in the Presidential Elections.  No senators, though.  Why was this problem allowed to persist so long?  Well, the answer may be related to the Civil Rights Movement of the 1950s and 1960s.  Washington, D.C. is a city whose population is over 80% African-American.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953000" y="1981200"/>
            <a:ext cx="3398458" cy="4114800"/>
          </a:xfrm>
        </p:spPr>
      </p:pic>
      <p:sp>
        <p:nvSpPr>
          <p:cNvPr id="4" name="Title 3"/>
          <p:cNvSpPr>
            <a:spLocks noGrp="1"/>
          </p:cNvSpPr>
          <p:nvPr>
            <p:ph type="title"/>
          </p:nvPr>
        </p:nvSpPr>
        <p:spPr/>
        <p:txBody>
          <a:bodyPr/>
          <a:lstStyle/>
          <a:p>
            <a:r>
              <a:rPr lang="en-US" dirty="0" smtClean="0"/>
              <a:t>The 23</a:t>
            </a:r>
            <a:r>
              <a:rPr lang="en-US" baseline="30000" dirty="0" smtClean="0"/>
              <a:t>rd</a:t>
            </a:r>
            <a:r>
              <a:rPr lang="en-US" dirty="0" smtClean="0"/>
              <a:t> Amendment</a:t>
            </a:r>
            <a:endParaRPr lang="en-US" dirty="0"/>
          </a:p>
        </p:txBody>
      </p:sp>
    </p:spTree>
    <p:extLst>
      <p:ext uri="{BB962C8B-B14F-4D97-AF65-F5344CB8AC3E}">
        <p14:creationId xmlns:p14="http://schemas.microsoft.com/office/powerpoint/2010/main" val="11739302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1" y="2020824"/>
            <a:ext cx="3962399" cy="4456176"/>
          </a:xfrm>
        </p:spPr>
        <p:txBody>
          <a:bodyPr>
            <a:normAutofit lnSpcReduction="10000"/>
          </a:bodyPr>
          <a:lstStyle/>
          <a:p>
            <a:pPr algn="l"/>
            <a:r>
              <a:rPr lang="en-US" dirty="0" smtClean="0"/>
              <a:t>When the 24</a:t>
            </a:r>
            <a:r>
              <a:rPr lang="en-US" baseline="30000" dirty="0" smtClean="0"/>
              <a:t>th</a:t>
            </a:r>
            <a:r>
              <a:rPr lang="en-US" dirty="0" smtClean="0"/>
              <a:t> Amendment to the Constitution was passed, the poll tax was officially outlawed in the United States.  Prior to the passage of this amendment, states could charge money to vote.  In this manner, they discouraged poor people from going to the ballot booth.  In Southern states, this disproportionately influenced African-American voters.  In 1964, when this amendment was ratified, only five states still charged a poll tax: Alabama, Arkansas, Mississippi, Texas, and…drum roll, please: Virginia.</a:t>
            </a:r>
          </a:p>
        </p:txBody>
      </p:sp>
      <p:sp>
        <p:nvSpPr>
          <p:cNvPr id="4" name="Title 3"/>
          <p:cNvSpPr>
            <a:spLocks noGrp="1"/>
          </p:cNvSpPr>
          <p:nvPr>
            <p:ph type="title"/>
          </p:nvPr>
        </p:nvSpPr>
        <p:spPr/>
        <p:txBody>
          <a:bodyPr/>
          <a:lstStyle/>
          <a:p>
            <a:r>
              <a:rPr lang="en-US" dirty="0" smtClean="0"/>
              <a:t>The 24</a:t>
            </a:r>
            <a:r>
              <a:rPr lang="en-US" baseline="30000" dirty="0" smtClean="0"/>
              <a:t>th</a:t>
            </a:r>
            <a:r>
              <a:rPr lang="en-US" dirty="0" smtClean="0"/>
              <a:t> amendment</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495800" y="1905000"/>
            <a:ext cx="4350224" cy="3886200"/>
          </a:xfrm>
        </p:spPr>
      </p:pic>
      <p:sp>
        <p:nvSpPr>
          <p:cNvPr id="8" name="Rounded Rectangle 7"/>
          <p:cNvSpPr/>
          <p:nvPr/>
        </p:nvSpPr>
        <p:spPr>
          <a:xfrm>
            <a:off x="4419600" y="5715000"/>
            <a:ext cx="4572000" cy="685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This Dr. Seuss political cartoon criticized the poll tax: “Vote Here (If You Can Afford It!)”</a:t>
            </a:r>
            <a:endParaRPr lang="en-US" dirty="0"/>
          </a:p>
        </p:txBody>
      </p:sp>
    </p:spTree>
    <p:extLst>
      <p:ext uri="{BB962C8B-B14F-4D97-AF65-F5344CB8AC3E}">
        <p14:creationId xmlns:p14="http://schemas.microsoft.com/office/powerpoint/2010/main" val="17551775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828800"/>
            <a:ext cx="4267200" cy="4876800"/>
          </a:xfrm>
        </p:spPr>
        <p:txBody>
          <a:bodyPr>
            <a:normAutofit lnSpcReduction="10000"/>
          </a:bodyPr>
          <a:lstStyle/>
          <a:p>
            <a:pPr algn="l"/>
            <a:r>
              <a:rPr lang="en-US" dirty="0" smtClean="0"/>
              <a:t>The Twenty-Sixth Amendment to the Constitution was ratified in 1971 – during the Vietnam War.  It was passed in order to correct a major problem of the nation’s democracy.  Thousands of Americans under the age of 21 were drafted into the United States Armed Forces.  Over 58,000 Americans (and millions of Vietnamese) died during the war.  Many of the young men who had been drafted into the Army and send off to the war, had never been able to exercise the right to vote for  their leaders: the men who sent them to war.  The 26</a:t>
            </a:r>
            <a:r>
              <a:rPr lang="en-US" baseline="30000" dirty="0" smtClean="0"/>
              <a:t>th</a:t>
            </a:r>
            <a:r>
              <a:rPr lang="en-US" dirty="0" smtClean="0"/>
              <a:t> Amendment lowered the voting age from 21 years old to 18 years old. </a:t>
            </a:r>
            <a:endParaRPr lang="en-US" dirty="0"/>
          </a:p>
        </p:txBody>
      </p:sp>
      <p:pic>
        <p:nvPicPr>
          <p:cNvPr id="5" name="Content Placeholder 4"/>
          <p:cNvPicPr>
            <a:picLocks noGrp="1" noChangeAspect="1"/>
          </p:cNvPicPr>
          <p:nvPr>
            <p:ph sz="quarter" idx="14"/>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495800" y="2209800"/>
            <a:ext cx="4275964" cy="3276600"/>
          </a:xfrm>
        </p:spPr>
      </p:pic>
      <p:sp>
        <p:nvSpPr>
          <p:cNvPr id="4" name="Title 3"/>
          <p:cNvSpPr>
            <a:spLocks noGrp="1"/>
          </p:cNvSpPr>
          <p:nvPr>
            <p:ph type="title"/>
          </p:nvPr>
        </p:nvSpPr>
        <p:spPr/>
        <p:txBody>
          <a:bodyPr/>
          <a:lstStyle/>
          <a:p>
            <a:r>
              <a:rPr lang="en-US" dirty="0" smtClean="0"/>
              <a:t>The 26</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9051228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752600"/>
            <a:ext cx="4267200" cy="4800600"/>
          </a:xfrm>
        </p:spPr>
        <p:txBody>
          <a:bodyPr>
            <a:normAutofit lnSpcReduction="10000"/>
          </a:bodyPr>
          <a:lstStyle/>
          <a:p>
            <a:pPr algn="l"/>
            <a:r>
              <a:rPr lang="en-US" dirty="0" smtClean="0"/>
              <a:t>The Role of Political Parties in America is complicated – and both of the major parties are extraordinarily </a:t>
            </a:r>
            <a:r>
              <a:rPr lang="en-US" b="1" i="1" u="sng" dirty="0" smtClean="0">
                <a:effectLst>
                  <a:outerShdw blurRad="38100" dist="38100" dir="2700000" algn="tl">
                    <a:srgbClr val="000000">
                      <a:alpha val="43137"/>
                    </a:srgbClr>
                  </a:outerShdw>
                </a:effectLst>
              </a:rPr>
              <a:t>self-interested</a:t>
            </a:r>
            <a:r>
              <a:rPr lang="en-US" dirty="0" smtClean="0"/>
              <a:t> groups: </a:t>
            </a:r>
          </a:p>
          <a:p>
            <a:pPr marL="457200" indent="-457200" algn="l">
              <a:buAutoNum type="arabicPeriod"/>
            </a:pPr>
            <a:r>
              <a:rPr lang="en-US" dirty="0" smtClean="0"/>
              <a:t>They </a:t>
            </a:r>
            <a:r>
              <a:rPr lang="en-US" b="1" u="sng" dirty="0" smtClean="0">
                <a:effectLst>
                  <a:outerShdw blurRad="38100" dist="38100" dir="2700000" algn="tl">
                    <a:srgbClr val="000000">
                      <a:alpha val="43137"/>
                    </a:srgbClr>
                  </a:outerShdw>
                </a:effectLst>
              </a:rPr>
              <a:t>select candidates</a:t>
            </a:r>
            <a:r>
              <a:rPr lang="en-US" dirty="0" smtClean="0"/>
              <a:t> – usually using a primary system to include the voters in the process. </a:t>
            </a:r>
          </a:p>
          <a:p>
            <a:pPr marL="457200" indent="-457200" algn="l">
              <a:buAutoNum type="arabicPeriod"/>
            </a:pPr>
            <a:r>
              <a:rPr lang="en-US" dirty="0" smtClean="0"/>
              <a:t>They raise </a:t>
            </a:r>
            <a:r>
              <a:rPr lang="en-US" b="1" u="sng" dirty="0" smtClean="0">
                <a:effectLst>
                  <a:outerShdw blurRad="38100" dist="38100" dir="2700000" algn="tl">
                    <a:srgbClr val="000000">
                      <a:alpha val="43137"/>
                    </a:srgbClr>
                  </a:outerShdw>
                </a:effectLst>
              </a:rPr>
              <a:t>M-O-N-E-Y</a:t>
            </a:r>
            <a:r>
              <a:rPr lang="en-US" dirty="0" smtClean="0"/>
              <a:t>. </a:t>
            </a:r>
          </a:p>
          <a:p>
            <a:pPr marL="457200" indent="-457200" algn="l">
              <a:buAutoNum type="arabicPeriod"/>
            </a:pPr>
            <a:r>
              <a:rPr lang="en-US" dirty="0" smtClean="0"/>
              <a:t>They </a:t>
            </a:r>
            <a:r>
              <a:rPr lang="en-US" b="1" u="sng" dirty="0" smtClean="0">
                <a:effectLst>
                  <a:outerShdw blurRad="38100" dist="38100" dir="2700000" algn="tl">
                    <a:srgbClr val="000000">
                      <a:alpha val="43137"/>
                    </a:srgbClr>
                  </a:outerShdw>
                </a:effectLst>
              </a:rPr>
              <a:t>conduct campaigns</a:t>
            </a:r>
            <a:r>
              <a:rPr lang="en-US" dirty="0" smtClean="0"/>
              <a:t>, usually by smearing the other candidate these days. </a:t>
            </a:r>
          </a:p>
          <a:p>
            <a:pPr marL="457200" indent="-457200" algn="l">
              <a:buAutoNum type="arabicPeriod"/>
            </a:pPr>
            <a:r>
              <a:rPr lang="en-US" dirty="0" smtClean="0"/>
              <a:t>They </a:t>
            </a:r>
            <a:r>
              <a:rPr lang="en-US" b="1" u="sng" dirty="0" smtClean="0">
                <a:effectLst>
                  <a:outerShdw blurRad="38100" dist="38100" dir="2700000" algn="tl">
                    <a:srgbClr val="000000">
                      <a:alpha val="43137"/>
                    </a:srgbClr>
                  </a:outerShdw>
                </a:effectLst>
              </a:rPr>
              <a:t>define the issues</a:t>
            </a:r>
            <a:r>
              <a:rPr lang="en-US" dirty="0" smtClean="0"/>
              <a:t> which they consider important.  Can they do that????</a:t>
            </a:r>
            <a:endParaRPr lang="en-US" dirty="0"/>
          </a:p>
          <a:p>
            <a:pPr marL="457200" indent="-457200" algn="l">
              <a:buAutoNum type="arabicPeriod"/>
            </a:pPr>
            <a:r>
              <a:rPr lang="en-US" dirty="0" smtClean="0"/>
              <a:t>They monitor the other party…</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800600" y="1981200"/>
            <a:ext cx="3896927" cy="3276600"/>
          </a:xfrm>
        </p:spPr>
      </p:pic>
      <p:sp>
        <p:nvSpPr>
          <p:cNvPr id="4" name="Title 3"/>
          <p:cNvSpPr>
            <a:spLocks noGrp="1"/>
          </p:cNvSpPr>
          <p:nvPr>
            <p:ph type="title"/>
          </p:nvPr>
        </p:nvSpPr>
        <p:spPr/>
        <p:txBody>
          <a:bodyPr/>
          <a:lstStyle/>
          <a:p>
            <a:r>
              <a:rPr lang="en-US" dirty="0" smtClean="0"/>
              <a:t>The Role of Political Parties</a:t>
            </a:r>
            <a:endParaRPr lang="en-US" dirty="0"/>
          </a:p>
        </p:txBody>
      </p:sp>
    </p:spTree>
    <p:extLst>
      <p:ext uri="{BB962C8B-B14F-4D97-AF65-F5344CB8AC3E}">
        <p14:creationId xmlns:p14="http://schemas.microsoft.com/office/powerpoint/2010/main" val="34020027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pPr algn="l"/>
            <a:r>
              <a:rPr lang="en-US" dirty="0" smtClean="0"/>
              <a:t>One party systems are governments which are simply not representative of the people at all: for example, communists in the Soviet Union, China or Cuba.  Either you vote for the party, or you are identified as an enemy of the people and sent off to the Gulag Archipelago to break rocks in Siberia for the remainder of your life.  Or you’re executed.  Or your entire town is starved to death by the backwards economic policies of the “Great Leap Forward.”  In any case, you don’t want to be there. </a:t>
            </a:r>
            <a:endParaRPr lang="en-US" dirty="0"/>
          </a:p>
        </p:txBody>
      </p:sp>
      <p:sp>
        <p:nvSpPr>
          <p:cNvPr id="4" name="Title 3"/>
          <p:cNvSpPr>
            <a:spLocks noGrp="1"/>
          </p:cNvSpPr>
          <p:nvPr>
            <p:ph type="title"/>
          </p:nvPr>
        </p:nvSpPr>
        <p:spPr/>
        <p:txBody>
          <a:bodyPr/>
          <a:lstStyle/>
          <a:p>
            <a:r>
              <a:rPr lang="en-US" dirty="0" smtClean="0"/>
              <a:t>The One party system</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48200" y="2209800"/>
            <a:ext cx="4196984" cy="3048000"/>
          </a:xfrm>
        </p:spPr>
      </p:pic>
    </p:spTree>
    <p:extLst>
      <p:ext uri="{BB962C8B-B14F-4D97-AF65-F5344CB8AC3E}">
        <p14:creationId xmlns:p14="http://schemas.microsoft.com/office/powerpoint/2010/main" val="18918455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10000"/>
          </a:bodyPr>
          <a:lstStyle/>
          <a:p>
            <a:pPr algn="l"/>
            <a:r>
              <a:rPr lang="en-US" dirty="0" smtClean="0"/>
              <a:t>Coalition governments have worked quite well over the years in a number of countries.  Having dozens of parties represented in the national parliament and then forcing the political parties to compromise and work out their differences has been the way of things in England, France, Germany, and Canada for many years – and other places, too.  It allows all political perspectives to be heard; however, it often leads to instability, because when a small group leaves the political coalition in power, it may lead to a collapse of the ruling government.</a:t>
            </a:r>
            <a:endParaRPr lang="en-US" dirty="0"/>
          </a:p>
        </p:txBody>
      </p:sp>
      <p:sp>
        <p:nvSpPr>
          <p:cNvPr id="4" name="Title 3"/>
          <p:cNvSpPr>
            <a:spLocks noGrp="1"/>
          </p:cNvSpPr>
          <p:nvPr>
            <p:ph type="title"/>
          </p:nvPr>
        </p:nvSpPr>
        <p:spPr/>
        <p:txBody>
          <a:bodyPr/>
          <a:lstStyle/>
          <a:p>
            <a:r>
              <a:rPr lang="en-US" dirty="0" smtClean="0"/>
              <a:t>The Multiple party System</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258482" y="2020888"/>
            <a:ext cx="2833911" cy="4005262"/>
          </a:xfrm>
        </p:spPr>
      </p:pic>
    </p:spTree>
    <p:extLst>
      <p:ext uri="{BB962C8B-B14F-4D97-AF65-F5344CB8AC3E}">
        <p14:creationId xmlns:p14="http://schemas.microsoft.com/office/powerpoint/2010/main" val="1456908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pPr algn="l"/>
            <a:r>
              <a:rPr lang="en-US" dirty="0" smtClean="0"/>
              <a:t>This is the version of democracy we practice in the United States – most of the time. Since the 1850s, the two major parties in the United States have been the Republicans and the Democrats.  Before that, it was the Whigs and the Democrats.  Before that it was the Federalists and The Democratic-Republicans – if you can believe in such a person.  In any case, we have a long history of two-party stability in government, with occasional third party candidates emerging to influence elections.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72806" y="2020888"/>
            <a:ext cx="4005262" cy="4005262"/>
          </a:xfrm>
        </p:spPr>
      </p:pic>
      <p:sp>
        <p:nvSpPr>
          <p:cNvPr id="4" name="Title 3"/>
          <p:cNvSpPr>
            <a:spLocks noGrp="1"/>
          </p:cNvSpPr>
          <p:nvPr>
            <p:ph type="title"/>
          </p:nvPr>
        </p:nvSpPr>
        <p:spPr/>
        <p:txBody>
          <a:bodyPr/>
          <a:lstStyle/>
          <a:p>
            <a:r>
              <a:rPr lang="en-US" dirty="0" smtClean="0"/>
              <a:t>The two Party System</a:t>
            </a:r>
            <a:endParaRPr lang="en-US" dirty="0"/>
          </a:p>
        </p:txBody>
      </p:sp>
    </p:spTree>
    <p:extLst>
      <p:ext uri="{BB962C8B-B14F-4D97-AF65-F5344CB8AC3E}">
        <p14:creationId xmlns:p14="http://schemas.microsoft.com/office/powerpoint/2010/main" val="31495094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20000"/>
          </a:bodyPr>
          <a:lstStyle/>
          <a:p>
            <a:pPr algn="l"/>
            <a:r>
              <a:rPr lang="en-US" dirty="0" smtClean="0"/>
              <a:t>In the past, political candidates were picked by the leaders of political parties in smoky, back rooms.  “The People” were simply not consulted.  Starting in the early 1900s, though, caucuses and primaries in every state are used by the national parties to select their candidates. People vote in primary elections in order to select the person they want to represent their party.  The first major caucus take place in Iowa; then there is a primary in New Hampshire.  Major candidates (Hillary Clinton?  Jeb Bush?) are already campaigning in those states for the Presidential Election of 2016. </a:t>
            </a:r>
            <a:endParaRPr lang="en-US" dirty="0"/>
          </a:p>
        </p:txBody>
      </p:sp>
      <p:sp>
        <p:nvSpPr>
          <p:cNvPr id="4" name="Title 3"/>
          <p:cNvSpPr>
            <a:spLocks noGrp="1"/>
          </p:cNvSpPr>
          <p:nvPr>
            <p:ph type="title"/>
          </p:nvPr>
        </p:nvSpPr>
        <p:spPr/>
        <p:txBody>
          <a:bodyPr>
            <a:normAutofit fontScale="90000"/>
          </a:bodyPr>
          <a:lstStyle/>
          <a:p>
            <a:r>
              <a:rPr lang="en-US" dirty="0" smtClean="0"/>
              <a:t>How do political parties influence the candidates selected to run for office? </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744271" y="2057400"/>
            <a:ext cx="3817111" cy="3886199"/>
          </a:xfrm>
        </p:spPr>
      </p:pic>
    </p:spTree>
    <p:extLst>
      <p:ext uri="{BB962C8B-B14F-4D97-AF65-F5344CB8AC3E}">
        <p14:creationId xmlns:p14="http://schemas.microsoft.com/office/powerpoint/2010/main" val="2869551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p:txBody>
          <a:bodyPr/>
          <a:lstStyle/>
          <a:p>
            <a:pPr marL="342900" indent="-342900" algn="l">
              <a:buFont typeface="Wingdings" panose="05000000000000000000" pitchFamily="2" charset="2"/>
              <a:buChar char="q"/>
            </a:pPr>
            <a:r>
              <a:rPr lang="en-US" dirty="0" smtClean="0"/>
              <a:t>Which factors affect the development of political perspectives? </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r>
              <a:rPr lang="en-US" dirty="0" smtClean="0"/>
              <a:t>How should political campaigns, election financing, and voter turnout be evaluated? </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r>
              <a:rPr lang="en-US" dirty="0" smtClean="0"/>
              <a:t>Which roles and functions are exercised by political parties? </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r>
              <a:rPr lang="en-US" dirty="0" smtClean="0"/>
              <a:t>How did Constitutional amendments affect the extension of suffrage rights? </a:t>
            </a:r>
            <a:endParaRPr lang="en-US" dirty="0"/>
          </a:p>
        </p:txBody>
      </p:sp>
      <p:sp>
        <p:nvSpPr>
          <p:cNvPr id="4" name="Title 3"/>
          <p:cNvSpPr>
            <a:spLocks noGrp="1"/>
          </p:cNvSpPr>
          <p:nvPr>
            <p:ph type="title"/>
          </p:nvPr>
        </p:nvSpPr>
        <p:spPr/>
        <p:txBody>
          <a:bodyPr/>
          <a:lstStyle/>
          <a:p>
            <a:r>
              <a:rPr lang="en-US" dirty="0" smtClean="0"/>
              <a:t>Organizing Questions</a:t>
            </a:r>
            <a:endParaRPr lang="en-US" dirty="0"/>
          </a:p>
        </p:txBody>
      </p:sp>
    </p:spTree>
    <p:extLst>
      <p:ext uri="{BB962C8B-B14F-4D97-AF65-F5344CB8AC3E}">
        <p14:creationId xmlns:p14="http://schemas.microsoft.com/office/powerpoint/2010/main" val="38767439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1" y="2020824"/>
            <a:ext cx="4023360" cy="4456176"/>
          </a:xfrm>
        </p:spPr>
        <p:txBody>
          <a:bodyPr>
            <a:normAutofit fontScale="92500"/>
          </a:bodyPr>
          <a:lstStyle/>
          <a:p>
            <a:pPr algn="l"/>
            <a:r>
              <a:rPr lang="en-US" dirty="0" smtClean="0"/>
              <a:t>Political parties are huge fund-raising machines, each attempting to gain enough money to buy advertising time and plan campaign events.  Political parties attempt to spin media coverage in their favor – if they need to!  (Media outlets like Fox News and MSNBC are heavily biased towards Republicans and Democrats, respectively.)  Politicians who are in office are forbidden to use their office or public money in order to buy votes; however, every other effort is made to support their candidates. And using corporations money to support your candidate?  That’s OK.</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495800" y="2057400"/>
            <a:ext cx="4409281" cy="3352800"/>
          </a:xfrm>
        </p:spPr>
      </p:pic>
      <p:sp>
        <p:nvSpPr>
          <p:cNvPr id="4" name="Title 3"/>
          <p:cNvSpPr>
            <a:spLocks noGrp="1"/>
          </p:cNvSpPr>
          <p:nvPr>
            <p:ph type="title"/>
          </p:nvPr>
        </p:nvSpPr>
        <p:spPr/>
        <p:txBody>
          <a:bodyPr>
            <a:normAutofit fontScale="90000"/>
          </a:bodyPr>
          <a:lstStyle/>
          <a:p>
            <a:r>
              <a:rPr lang="en-US" dirty="0" smtClean="0"/>
              <a:t>How do political parties determine the style of the campaign for office? </a:t>
            </a:r>
            <a:endParaRPr lang="en-US" dirty="0"/>
          </a:p>
        </p:txBody>
      </p:sp>
    </p:spTree>
    <p:extLst>
      <p:ext uri="{BB962C8B-B14F-4D97-AF65-F5344CB8AC3E}">
        <p14:creationId xmlns:p14="http://schemas.microsoft.com/office/powerpoint/2010/main" val="26702959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533400" y="4953000"/>
            <a:ext cx="8382000" cy="1530096"/>
          </a:xfrm>
        </p:spPr>
        <p:txBody>
          <a:bodyPr>
            <a:normAutofit fontScale="92500" lnSpcReduction="10000"/>
          </a:bodyPr>
          <a:lstStyle/>
          <a:p>
            <a:pPr algn="l"/>
            <a:r>
              <a:rPr lang="en-US" dirty="0" smtClean="0"/>
              <a:t>Political parties seek out monetary donations from individuals and use that money to support the election of their particular candidates.  </a:t>
            </a:r>
          </a:p>
          <a:p>
            <a:pPr algn="l"/>
            <a:r>
              <a:rPr lang="en-US" dirty="0" smtClean="0"/>
              <a:t>The </a:t>
            </a:r>
            <a:r>
              <a:rPr lang="en-US" b="1" u="sng" dirty="0" smtClean="0">
                <a:effectLst>
                  <a:outerShdw blurRad="38100" dist="38100" dir="2700000" algn="tl">
                    <a:srgbClr val="000000">
                      <a:alpha val="43137"/>
                    </a:srgbClr>
                  </a:outerShdw>
                </a:effectLst>
              </a:rPr>
              <a:t>Federal Election Commission</a:t>
            </a:r>
            <a:r>
              <a:rPr lang="en-US" dirty="0" smtClean="0"/>
              <a:t>, which is set up to enforce campaign finance laws, generally is not provided with enough money to actually do its job.  Political parties continue to keep this organization understaffed and underfunded. </a:t>
            </a:r>
            <a:endParaRPr lang="en-US" dirty="0"/>
          </a:p>
        </p:txBody>
      </p:sp>
      <p:sp>
        <p:nvSpPr>
          <p:cNvPr id="4" name="Title 3"/>
          <p:cNvSpPr>
            <a:spLocks noGrp="1"/>
          </p:cNvSpPr>
          <p:nvPr>
            <p:ph type="title"/>
          </p:nvPr>
        </p:nvSpPr>
        <p:spPr/>
        <p:txBody>
          <a:bodyPr>
            <a:normAutofit fontScale="90000"/>
          </a:bodyPr>
          <a:lstStyle/>
          <a:p>
            <a:r>
              <a:rPr lang="en-US" dirty="0" smtClean="0"/>
              <a:t>How do political parties influence the actual election? </a:t>
            </a:r>
            <a:endParaRPr lang="en-US" dirty="0"/>
          </a:p>
        </p:txBody>
      </p:sp>
      <p:pic>
        <p:nvPicPr>
          <p:cNvPr id="10" name="Content Placeholder 9"/>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133600" y="1828800"/>
            <a:ext cx="4876800" cy="2995749"/>
          </a:xfrm>
        </p:spPr>
      </p:pic>
    </p:spTree>
    <p:extLst>
      <p:ext uri="{BB962C8B-B14F-4D97-AF65-F5344CB8AC3E}">
        <p14:creationId xmlns:p14="http://schemas.microsoft.com/office/powerpoint/2010/main" val="19857560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a:xfrm>
            <a:off x="457200" y="1828800"/>
            <a:ext cx="8229600" cy="4572000"/>
          </a:xfrm>
        </p:spPr>
        <p:txBody>
          <a:bodyPr>
            <a:normAutofit/>
          </a:bodyPr>
          <a:lstStyle/>
          <a:p>
            <a:pPr algn="l"/>
            <a:r>
              <a:rPr lang="en-US" dirty="0" smtClean="0"/>
              <a:t>Voter turnout is influenced by a large number of factors: </a:t>
            </a:r>
          </a:p>
          <a:p>
            <a:pPr marL="342900" indent="-342900" algn="l">
              <a:buFont typeface="Wingdings" panose="05000000000000000000" pitchFamily="2" charset="2"/>
              <a:buChar char="q"/>
            </a:pPr>
            <a:r>
              <a:rPr lang="en-US" b="1" u="sng" dirty="0" smtClean="0">
                <a:effectLst>
                  <a:outerShdw blurRad="38100" dist="38100" dir="2700000" algn="tl">
                    <a:srgbClr val="000000">
                      <a:alpha val="43137"/>
                    </a:srgbClr>
                  </a:outerShdw>
                </a:effectLst>
              </a:rPr>
              <a:t>Specific Campaign </a:t>
            </a:r>
            <a:r>
              <a:rPr lang="en-US" b="1" u="sng" dirty="0">
                <a:effectLst>
                  <a:outerShdw blurRad="38100" dist="38100" dir="2700000" algn="tl">
                    <a:srgbClr val="000000">
                      <a:alpha val="43137"/>
                    </a:srgbClr>
                  </a:outerShdw>
                </a:effectLst>
              </a:rPr>
              <a:t>I</a:t>
            </a:r>
            <a:r>
              <a:rPr lang="en-US" b="1" u="sng" dirty="0" smtClean="0">
                <a:effectLst>
                  <a:outerShdw blurRad="38100" dist="38100" dir="2700000" algn="tl">
                    <a:srgbClr val="000000">
                      <a:alpha val="43137"/>
                    </a:srgbClr>
                  </a:outerShdw>
                </a:effectLst>
              </a:rPr>
              <a:t>ssues</a:t>
            </a:r>
            <a:r>
              <a:rPr lang="en-US" dirty="0" smtClean="0"/>
              <a:t>: The Economy, Foreign Policy, Social Issues…</a:t>
            </a:r>
          </a:p>
          <a:p>
            <a:pPr marL="342900" indent="-342900" algn="l">
              <a:buFont typeface="Wingdings" panose="05000000000000000000" pitchFamily="2" charset="2"/>
              <a:buChar char="q"/>
            </a:pPr>
            <a:r>
              <a:rPr lang="en-US" b="1" u="sng" dirty="0" smtClean="0">
                <a:effectLst>
                  <a:outerShdw blurRad="38100" dist="38100" dir="2700000" algn="tl">
                    <a:srgbClr val="000000">
                      <a:alpha val="43137"/>
                    </a:srgbClr>
                  </a:outerShdw>
                </a:effectLst>
              </a:rPr>
              <a:t>The Candidates</a:t>
            </a:r>
            <a:r>
              <a:rPr lang="en-US" dirty="0" smtClean="0"/>
              <a:t>: Barack Obama, for example.</a:t>
            </a:r>
          </a:p>
          <a:p>
            <a:pPr marL="342900" indent="-342900" algn="l">
              <a:buFont typeface="Wingdings" panose="05000000000000000000" pitchFamily="2" charset="2"/>
              <a:buChar char="q"/>
            </a:pPr>
            <a:r>
              <a:rPr lang="en-US" b="1" u="sng" dirty="0" smtClean="0">
                <a:effectLst>
                  <a:outerShdw blurRad="38100" dist="38100" dir="2700000" algn="tl">
                    <a:srgbClr val="000000">
                      <a:alpha val="43137"/>
                    </a:srgbClr>
                  </a:outerShdw>
                </a:effectLst>
              </a:rPr>
              <a:t>Voter Attitude Towards the Government</a:t>
            </a:r>
            <a:r>
              <a:rPr lang="en-US" dirty="0" smtClean="0"/>
              <a:t>: Apathy? </a:t>
            </a:r>
          </a:p>
          <a:p>
            <a:pPr marL="342900" indent="-342900" algn="l">
              <a:buFont typeface="Wingdings" panose="05000000000000000000" pitchFamily="2" charset="2"/>
              <a:buChar char="q"/>
            </a:pPr>
            <a:r>
              <a:rPr lang="en-US" b="1" u="sng" dirty="0" smtClean="0">
                <a:effectLst>
                  <a:outerShdw blurRad="38100" dist="38100" dir="2700000" algn="tl">
                    <a:srgbClr val="000000">
                      <a:alpha val="43137"/>
                    </a:srgbClr>
                  </a:outerShdw>
                </a:effectLst>
              </a:rPr>
              <a:t>Political Party Loyalty</a:t>
            </a:r>
          </a:p>
          <a:p>
            <a:pPr marL="342900" indent="-342900" algn="l">
              <a:buFont typeface="Wingdings" panose="05000000000000000000" pitchFamily="2" charset="2"/>
              <a:buChar char="q"/>
            </a:pPr>
            <a:r>
              <a:rPr lang="en-US" b="1" u="sng" dirty="0" smtClean="0">
                <a:effectLst>
                  <a:outerShdw blurRad="38100" dist="38100" dir="2700000" algn="tl">
                    <a:srgbClr val="000000">
                      <a:alpha val="43137"/>
                    </a:srgbClr>
                  </a:outerShdw>
                </a:effectLst>
              </a:rPr>
              <a:t>Media Coverage</a:t>
            </a:r>
            <a:r>
              <a:rPr lang="en-US" dirty="0" smtClean="0"/>
              <a:t>: Potential Landslide?  Local Elections? </a:t>
            </a:r>
          </a:p>
          <a:p>
            <a:pPr marL="342900" indent="-342900" algn="l">
              <a:buFont typeface="Wingdings" panose="05000000000000000000" pitchFamily="2" charset="2"/>
              <a:buChar char="q"/>
            </a:pPr>
            <a:r>
              <a:rPr lang="en-US" b="1" u="sng" dirty="0" smtClean="0">
                <a:effectLst>
                  <a:outerShdw blurRad="38100" dist="38100" dir="2700000" algn="tl">
                    <a:srgbClr val="000000">
                      <a:alpha val="43137"/>
                    </a:srgbClr>
                  </a:outerShdw>
                </a:effectLst>
              </a:rPr>
              <a:t>Education</a:t>
            </a:r>
            <a:r>
              <a:rPr lang="en-US" dirty="0" smtClean="0"/>
              <a:t>: More Educated, More Likely to Vote</a:t>
            </a:r>
          </a:p>
          <a:p>
            <a:pPr marL="342900" indent="-342900" algn="l">
              <a:buFont typeface="Wingdings" panose="05000000000000000000" pitchFamily="2" charset="2"/>
              <a:buChar char="q"/>
            </a:pPr>
            <a:r>
              <a:rPr lang="en-US" b="1" u="sng" dirty="0" smtClean="0">
                <a:effectLst>
                  <a:outerShdw blurRad="38100" dist="38100" dir="2700000" algn="tl">
                    <a:srgbClr val="000000">
                      <a:alpha val="43137"/>
                    </a:srgbClr>
                  </a:outerShdw>
                </a:effectLst>
              </a:rPr>
              <a:t>Age</a:t>
            </a:r>
            <a:r>
              <a:rPr lang="en-US" dirty="0" smtClean="0"/>
              <a:t>: Old People Vote; Young People Don’t</a:t>
            </a:r>
          </a:p>
          <a:p>
            <a:pPr marL="342900" indent="-342900" algn="l">
              <a:buFont typeface="Wingdings" panose="05000000000000000000" pitchFamily="2" charset="2"/>
              <a:buChar char="q"/>
            </a:pPr>
            <a:r>
              <a:rPr lang="en-US" b="1" u="sng" dirty="0" smtClean="0">
                <a:effectLst>
                  <a:outerShdw blurRad="38100" dist="38100" dir="2700000" algn="tl">
                    <a:srgbClr val="000000">
                      <a:alpha val="43137"/>
                    </a:srgbClr>
                  </a:outerShdw>
                </a:effectLst>
              </a:rPr>
              <a:t>Income Levels</a:t>
            </a:r>
            <a:r>
              <a:rPr lang="en-US" dirty="0" smtClean="0"/>
              <a:t>: The Rich Vote; the Poor Don’t </a:t>
            </a:r>
          </a:p>
          <a:p>
            <a:pPr algn="l"/>
            <a:r>
              <a:rPr lang="en-US" dirty="0" smtClean="0"/>
              <a:t>In general, Presidential Elections see much higher voter turnout than “off-year elections.”  Apathy results in a lower voter turnout.</a:t>
            </a:r>
            <a:endParaRPr lang="en-US" dirty="0"/>
          </a:p>
        </p:txBody>
      </p:sp>
      <p:sp>
        <p:nvSpPr>
          <p:cNvPr id="5" name="Title 4"/>
          <p:cNvSpPr>
            <a:spLocks noGrp="1"/>
          </p:cNvSpPr>
          <p:nvPr>
            <p:ph type="title"/>
          </p:nvPr>
        </p:nvSpPr>
        <p:spPr/>
        <p:txBody>
          <a:bodyPr/>
          <a:lstStyle/>
          <a:p>
            <a:r>
              <a:rPr lang="en-US" dirty="0" smtClean="0"/>
              <a:t>What factors influence voter turnout? </a:t>
            </a:r>
            <a:endParaRPr lang="en-US" dirty="0"/>
          </a:p>
        </p:txBody>
      </p:sp>
    </p:spTree>
    <p:extLst>
      <p:ext uri="{BB962C8B-B14F-4D97-AF65-F5344CB8AC3E}">
        <p14:creationId xmlns:p14="http://schemas.microsoft.com/office/powerpoint/2010/main" val="35727297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endParaRPr lang="en-US" dirty="0" smtClean="0"/>
          </a:p>
          <a:p>
            <a:r>
              <a:rPr lang="en-US" dirty="0" smtClean="0"/>
              <a:t>The Threat of the Soviet Union Re-Emerging</a:t>
            </a:r>
          </a:p>
          <a:p>
            <a:r>
              <a:rPr lang="en-US" dirty="0" smtClean="0"/>
              <a:t>ISIS and the War of Iraq</a:t>
            </a:r>
          </a:p>
          <a:p>
            <a:r>
              <a:rPr lang="en-US" dirty="0" smtClean="0"/>
              <a:t>The Economy</a:t>
            </a:r>
          </a:p>
          <a:p>
            <a:r>
              <a:rPr lang="en-US" dirty="0" smtClean="0"/>
              <a:t>Are We a Monarchy?  Another Clinton?  Another Bush?</a:t>
            </a:r>
          </a:p>
          <a:p>
            <a:r>
              <a:rPr lang="en-US" dirty="0" smtClean="0"/>
              <a:t>Gay Marriage</a:t>
            </a:r>
          </a:p>
          <a:p>
            <a:r>
              <a:rPr lang="en-US" dirty="0" smtClean="0"/>
              <a:t>The Legalization of Marijuana</a:t>
            </a:r>
          </a:p>
          <a:p>
            <a:r>
              <a:rPr lang="en-US" dirty="0" smtClean="0"/>
              <a:t>Immigration Policy</a:t>
            </a:r>
          </a:p>
          <a:p>
            <a:r>
              <a:rPr lang="en-US" dirty="0" smtClean="0"/>
              <a:t>Fast Track Trade Authority</a:t>
            </a:r>
          </a:p>
          <a:p>
            <a:r>
              <a:rPr lang="en-US" dirty="0" smtClean="0"/>
              <a:t>Gun Control</a:t>
            </a:r>
          </a:p>
          <a:p>
            <a:r>
              <a:rPr lang="en-US" dirty="0" smtClean="0"/>
              <a:t>Police Brutality and Civil Unrest</a:t>
            </a:r>
          </a:p>
        </p:txBody>
      </p:sp>
      <p:sp>
        <p:nvSpPr>
          <p:cNvPr id="3" name="Title 2"/>
          <p:cNvSpPr>
            <a:spLocks noGrp="1"/>
          </p:cNvSpPr>
          <p:nvPr>
            <p:ph type="title"/>
          </p:nvPr>
        </p:nvSpPr>
        <p:spPr/>
        <p:txBody>
          <a:bodyPr/>
          <a:lstStyle/>
          <a:p>
            <a:r>
              <a:rPr lang="en-US" dirty="0" smtClean="0"/>
              <a:t>What issues are important in the 2016 campaign? </a:t>
            </a:r>
            <a:endParaRPr lang="en-US" dirty="0"/>
          </a:p>
        </p:txBody>
      </p:sp>
    </p:spTree>
    <p:extLst>
      <p:ext uri="{BB962C8B-B14F-4D97-AF65-F5344CB8AC3E}">
        <p14:creationId xmlns:p14="http://schemas.microsoft.com/office/powerpoint/2010/main" val="3411193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304800" y="1828800"/>
            <a:ext cx="4191000" cy="4648200"/>
          </a:xfrm>
        </p:spPr>
        <p:txBody>
          <a:bodyPr>
            <a:normAutofit lnSpcReduction="10000"/>
          </a:bodyPr>
          <a:lstStyle/>
          <a:p>
            <a:pPr algn="l"/>
            <a:r>
              <a:rPr lang="en-US" dirty="0" smtClean="0"/>
              <a:t>A person’s </a:t>
            </a:r>
            <a:r>
              <a:rPr lang="en-US" b="1" u="sng" dirty="0" smtClean="0">
                <a:effectLst>
                  <a:outerShdw blurRad="38100" dist="38100" dir="2700000" algn="tl">
                    <a:srgbClr val="000000">
                      <a:alpha val="43137"/>
                    </a:srgbClr>
                  </a:outerShdw>
                </a:effectLst>
              </a:rPr>
              <a:t>political ideology</a:t>
            </a:r>
            <a:r>
              <a:rPr lang="en-US" dirty="0" smtClean="0"/>
              <a:t> is their own beliefs regarding life, culture, the role of the government, and society. </a:t>
            </a:r>
          </a:p>
          <a:p>
            <a:pPr algn="l"/>
            <a:endParaRPr lang="en-US" dirty="0"/>
          </a:p>
          <a:p>
            <a:pPr algn="l"/>
            <a:r>
              <a:rPr lang="en-US" dirty="0" smtClean="0"/>
              <a:t>A person’s ideology allows them to make </a:t>
            </a:r>
            <a:r>
              <a:rPr lang="en-US" b="1" u="sng" dirty="0" smtClean="0">
                <a:effectLst>
                  <a:outerShdw blurRad="38100" dist="38100" dir="2700000" algn="tl">
                    <a:srgbClr val="000000">
                      <a:alpha val="43137"/>
                    </a:srgbClr>
                  </a:outerShdw>
                </a:effectLst>
              </a:rPr>
              <a:t>judgments about public policies </a:t>
            </a:r>
            <a:r>
              <a:rPr lang="en-US" dirty="0" smtClean="0"/>
              <a:t>and actions of the government. </a:t>
            </a:r>
          </a:p>
          <a:p>
            <a:pPr algn="l"/>
            <a:endParaRPr lang="en-US" dirty="0"/>
          </a:p>
          <a:p>
            <a:pPr algn="l"/>
            <a:r>
              <a:rPr lang="en-US" dirty="0" smtClean="0"/>
              <a:t>Many factors contribute to a person’s political ideology, including a person’s education, family, religious convictions, race, ethnicity, socio-economic status, gender, and regional location.  </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894983" y="1828800"/>
            <a:ext cx="3647195" cy="4495800"/>
          </a:xfrm>
        </p:spPr>
      </p:pic>
      <p:sp>
        <p:nvSpPr>
          <p:cNvPr id="4" name="Title 3"/>
          <p:cNvSpPr>
            <a:spLocks noGrp="1"/>
          </p:cNvSpPr>
          <p:nvPr>
            <p:ph type="title"/>
          </p:nvPr>
        </p:nvSpPr>
        <p:spPr/>
        <p:txBody>
          <a:bodyPr/>
          <a:lstStyle/>
          <a:p>
            <a:r>
              <a:rPr lang="en-US" dirty="0" smtClean="0"/>
              <a:t>Political perspectives</a:t>
            </a:r>
            <a:endParaRPr lang="en-US" dirty="0"/>
          </a:p>
        </p:txBody>
      </p:sp>
    </p:spTree>
    <p:extLst>
      <p:ext uri="{BB962C8B-B14F-4D97-AF65-F5344CB8AC3E}">
        <p14:creationId xmlns:p14="http://schemas.microsoft.com/office/powerpoint/2010/main" val="5534131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eft-Right Arrow 4"/>
          <p:cNvSpPr/>
          <p:nvPr/>
        </p:nvSpPr>
        <p:spPr>
          <a:xfrm>
            <a:off x="533400" y="3810000"/>
            <a:ext cx="8229600" cy="381000"/>
          </a:xfrm>
          <a:prstGeom prst="lef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 name="Rounded Rectangle 5"/>
          <p:cNvSpPr/>
          <p:nvPr/>
        </p:nvSpPr>
        <p:spPr>
          <a:xfrm>
            <a:off x="2268682" y="152400"/>
            <a:ext cx="4495800" cy="9906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b="1" dirty="0" smtClean="0">
                <a:solidFill>
                  <a:schemeClr val="bg1"/>
                </a:solidFill>
                <a:effectLst>
                  <a:outerShdw blurRad="38100" dist="38100" dir="2700000" algn="tl">
                    <a:srgbClr val="000000">
                      <a:alpha val="43137"/>
                    </a:srgbClr>
                  </a:outerShdw>
                </a:effectLst>
              </a:rPr>
              <a:t>The American Political Continuum: A Diagram</a:t>
            </a:r>
            <a:endParaRPr lang="en-US" sz="3200" b="1" dirty="0">
              <a:solidFill>
                <a:schemeClr val="bg1"/>
              </a:solidFill>
              <a:effectLst>
                <a:outerShdw blurRad="38100" dist="38100" dir="2700000" algn="tl">
                  <a:srgbClr val="000000">
                    <a:alpha val="43137"/>
                  </a:srgbClr>
                </a:outerShdw>
              </a:effectLst>
            </a:endParaRPr>
          </a:p>
        </p:txBody>
      </p:sp>
      <p:sp>
        <p:nvSpPr>
          <p:cNvPr id="7" name="Flowchart: Connector 6"/>
          <p:cNvSpPr/>
          <p:nvPr/>
        </p:nvSpPr>
        <p:spPr>
          <a:xfrm>
            <a:off x="4287982" y="373380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Connector 7"/>
          <p:cNvSpPr/>
          <p:nvPr/>
        </p:nvSpPr>
        <p:spPr>
          <a:xfrm>
            <a:off x="2514600" y="373380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lowchart: Connector 8"/>
          <p:cNvSpPr/>
          <p:nvPr/>
        </p:nvSpPr>
        <p:spPr>
          <a:xfrm>
            <a:off x="6286500" y="373380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owchart: Connector 9"/>
          <p:cNvSpPr/>
          <p:nvPr/>
        </p:nvSpPr>
        <p:spPr>
          <a:xfrm>
            <a:off x="8001000" y="373380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lowchart: Connector 10"/>
          <p:cNvSpPr/>
          <p:nvPr/>
        </p:nvSpPr>
        <p:spPr>
          <a:xfrm>
            <a:off x="990600" y="3726873"/>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533400" y="1371600"/>
            <a:ext cx="3733800" cy="4572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b="1" u="sng" dirty="0" smtClean="0">
                <a:effectLst>
                  <a:outerShdw blurRad="38100" dist="38100" dir="2700000" algn="tl">
                    <a:srgbClr val="000000">
                      <a:alpha val="43137"/>
                    </a:srgbClr>
                  </a:outerShdw>
                </a:effectLst>
              </a:rPr>
              <a:t>“The Left”: Democrats, Socialists </a:t>
            </a:r>
            <a:endParaRPr lang="en-US" b="1" u="sng" dirty="0">
              <a:effectLst>
                <a:outerShdw blurRad="38100" dist="38100" dir="2700000" algn="tl">
                  <a:srgbClr val="000000">
                    <a:alpha val="43137"/>
                  </a:srgbClr>
                </a:outerShdw>
              </a:effectLst>
            </a:endParaRPr>
          </a:p>
        </p:txBody>
      </p:sp>
      <p:sp>
        <p:nvSpPr>
          <p:cNvPr id="13" name="Rounded Rectangle 12"/>
          <p:cNvSpPr/>
          <p:nvPr/>
        </p:nvSpPr>
        <p:spPr>
          <a:xfrm>
            <a:off x="4745182" y="1378527"/>
            <a:ext cx="4229100" cy="4572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b="1" u="sng" dirty="0" smtClean="0">
                <a:effectLst>
                  <a:outerShdw blurRad="38100" dist="38100" dir="2700000" algn="tl">
                    <a:srgbClr val="000000">
                      <a:alpha val="43137"/>
                    </a:srgbClr>
                  </a:outerShdw>
                </a:effectLst>
              </a:rPr>
              <a:t>“The Right”: Republicans, Libertarians</a:t>
            </a:r>
            <a:endParaRPr lang="en-US" b="1" u="sng" dirty="0">
              <a:effectLst>
                <a:outerShdw blurRad="38100" dist="38100" dir="2700000" algn="tl">
                  <a:srgbClr val="000000">
                    <a:alpha val="43137"/>
                  </a:srgbClr>
                </a:outerShdw>
              </a:effectLst>
            </a:endParaRPr>
          </a:p>
        </p:txBody>
      </p:sp>
      <p:sp>
        <p:nvSpPr>
          <p:cNvPr id="14" name="Rounded Rectangle 13"/>
          <p:cNvSpPr/>
          <p:nvPr/>
        </p:nvSpPr>
        <p:spPr>
          <a:xfrm>
            <a:off x="152400" y="4419600"/>
            <a:ext cx="2362200" cy="22098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b="1" u="sng" dirty="0" smtClean="0">
                <a:effectLst>
                  <a:outerShdw blurRad="38100" dist="38100" dir="2700000" algn="tl">
                    <a:srgbClr val="000000">
                      <a:alpha val="43137"/>
                    </a:srgbClr>
                  </a:outerShdw>
                </a:effectLst>
              </a:rPr>
              <a:t>Radicals: </a:t>
            </a:r>
          </a:p>
          <a:p>
            <a:r>
              <a:rPr lang="en-US" sz="1400" dirty="0" smtClean="0"/>
              <a:t>Groups in the Radical Left would include Socialists, Communists, and other proponents of government control.  Globally, these groups have done catastrophic harm in societies like the Soviet Union and China. </a:t>
            </a:r>
            <a:endParaRPr lang="en-US" sz="1400" dirty="0"/>
          </a:p>
        </p:txBody>
      </p:sp>
      <p:sp>
        <p:nvSpPr>
          <p:cNvPr id="15" name="Rounded Rectangle 14"/>
          <p:cNvSpPr/>
          <p:nvPr/>
        </p:nvSpPr>
        <p:spPr>
          <a:xfrm>
            <a:off x="2971800" y="4343400"/>
            <a:ext cx="3314700" cy="2286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b="1" u="sng" dirty="0" smtClean="0">
                <a:effectLst>
                  <a:outerShdw blurRad="38100" dist="38100" dir="2700000" algn="tl">
                    <a:srgbClr val="000000">
                      <a:alpha val="43137"/>
                    </a:srgbClr>
                  </a:outerShdw>
                </a:effectLst>
              </a:rPr>
              <a:t>Moderates: </a:t>
            </a:r>
          </a:p>
          <a:p>
            <a:r>
              <a:rPr lang="en-US" sz="1400" dirty="0" smtClean="0"/>
              <a:t>Moderates are in middle.  They believe the government has a role to play in helping people through programs, but that ultimately, all people are individually responsible for themselves.  They may favor some reasonable regulations of public morality or social welfare, but don’t have passionate feelings one way or the other. Most favor lower taxes. </a:t>
            </a:r>
            <a:endParaRPr lang="en-US" sz="1400" dirty="0"/>
          </a:p>
        </p:txBody>
      </p:sp>
      <p:sp>
        <p:nvSpPr>
          <p:cNvPr id="16" name="Rounded Rectangle 15"/>
          <p:cNvSpPr/>
          <p:nvPr/>
        </p:nvSpPr>
        <p:spPr>
          <a:xfrm>
            <a:off x="1257300" y="2057400"/>
            <a:ext cx="2765713" cy="1524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b="1" u="sng" dirty="0" smtClean="0">
                <a:effectLst>
                  <a:outerShdw blurRad="38100" dist="38100" dir="2700000" algn="tl">
                    <a:srgbClr val="000000">
                      <a:alpha val="43137"/>
                    </a:srgbClr>
                  </a:outerShdw>
                </a:effectLst>
              </a:rPr>
              <a:t>The Mainstream Liberals:</a:t>
            </a:r>
          </a:p>
          <a:p>
            <a:r>
              <a:rPr lang="en-US" sz="1400" dirty="0" smtClean="0"/>
              <a:t>Mostly Democrats today, they seek greater government accountability for the public welfare, less regulation of moral values, higher taxes (especially on the wealthy) to finance government programs. </a:t>
            </a:r>
            <a:endParaRPr lang="en-US" sz="1400" dirty="0"/>
          </a:p>
        </p:txBody>
      </p:sp>
      <p:sp>
        <p:nvSpPr>
          <p:cNvPr id="18" name="Rounded Rectangle 17"/>
          <p:cNvSpPr/>
          <p:nvPr/>
        </p:nvSpPr>
        <p:spPr>
          <a:xfrm>
            <a:off x="6743700" y="4419600"/>
            <a:ext cx="2171700" cy="22098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b="1" u="sng" dirty="0" smtClean="0">
                <a:effectLst>
                  <a:outerShdw blurRad="38100" dist="38100" dir="2700000" algn="tl">
                    <a:srgbClr val="000000">
                      <a:alpha val="43137"/>
                    </a:srgbClr>
                  </a:outerShdw>
                </a:effectLst>
              </a:rPr>
              <a:t>Reactionaries: </a:t>
            </a:r>
          </a:p>
          <a:p>
            <a:r>
              <a:rPr lang="en-US" sz="1400" dirty="0" smtClean="0"/>
              <a:t>The radical right may believe in a variety of things the enforcement of public morality and patriotism in a quasi-fascist system, or, more commonly anarchy. Some libertarians qualify in this regard.</a:t>
            </a:r>
            <a:endParaRPr lang="en-US" sz="1400" dirty="0"/>
          </a:p>
        </p:txBody>
      </p:sp>
      <p:sp>
        <p:nvSpPr>
          <p:cNvPr id="19" name="Rounded Rectangle 18"/>
          <p:cNvSpPr/>
          <p:nvPr/>
        </p:nvSpPr>
        <p:spPr>
          <a:xfrm>
            <a:off x="5235286" y="2057400"/>
            <a:ext cx="2765714" cy="1524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b="1" u="sng" dirty="0" smtClean="0">
                <a:effectLst>
                  <a:outerShdw blurRad="38100" dist="38100" dir="2700000" algn="tl">
                    <a:srgbClr val="000000">
                      <a:alpha val="43137"/>
                    </a:srgbClr>
                  </a:outerShdw>
                </a:effectLst>
              </a:rPr>
              <a:t>The Mainstream Conservatives:</a:t>
            </a:r>
          </a:p>
          <a:p>
            <a:r>
              <a:rPr lang="en-US" sz="1400" dirty="0" smtClean="0"/>
              <a:t>Mostly Republicans today, they seek greater individual accountability, less government involvement in regulating business, lower taxes on everyone and fewer government programs.  </a:t>
            </a:r>
            <a:r>
              <a:rPr lang="en-US" sz="1400" b="1" u="sng" dirty="0" smtClean="0">
                <a:effectLst>
                  <a:outerShdw blurRad="38100" dist="38100" dir="2700000" algn="tl">
                    <a:srgbClr val="000000">
                      <a:alpha val="43137"/>
                    </a:srgbClr>
                  </a:outerShdw>
                </a:effectLst>
              </a:rPr>
              <a:t> </a:t>
            </a:r>
            <a:endParaRPr lang="en-US" sz="1400" b="1" u="sng" dirty="0">
              <a:effectLst>
                <a:outerShdw blurRad="38100" dist="38100" dir="2700000" algn="tl">
                  <a:srgbClr val="000000">
                    <a:alpha val="43137"/>
                  </a:srgbClr>
                </a:outerShdw>
              </a:effectLst>
            </a:endParaRPr>
          </a:p>
        </p:txBody>
      </p:sp>
      <p:sp>
        <p:nvSpPr>
          <p:cNvPr id="20" name="Up Arrow 19"/>
          <p:cNvSpPr/>
          <p:nvPr/>
        </p:nvSpPr>
        <p:spPr>
          <a:xfrm>
            <a:off x="1104900" y="4024746"/>
            <a:ext cx="228600" cy="457200"/>
          </a:xfrm>
          <a:prstGeom prst="up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1" name="Up Arrow 20"/>
          <p:cNvSpPr/>
          <p:nvPr/>
        </p:nvSpPr>
        <p:spPr>
          <a:xfrm>
            <a:off x="4414405" y="3993573"/>
            <a:ext cx="228600" cy="457200"/>
          </a:xfrm>
          <a:prstGeom prst="up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2" name="Up Arrow 21"/>
          <p:cNvSpPr/>
          <p:nvPr/>
        </p:nvSpPr>
        <p:spPr>
          <a:xfrm>
            <a:off x="8115300" y="4087092"/>
            <a:ext cx="228600" cy="457200"/>
          </a:xfrm>
          <a:prstGeom prst="up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3" name="Down Arrow 22"/>
          <p:cNvSpPr/>
          <p:nvPr/>
        </p:nvSpPr>
        <p:spPr>
          <a:xfrm>
            <a:off x="2653578" y="3536373"/>
            <a:ext cx="179244" cy="457200"/>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4" name="Down Arrow 23"/>
          <p:cNvSpPr/>
          <p:nvPr/>
        </p:nvSpPr>
        <p:spPr>
          <a:xfrm>
            <a:off x="6425478" y="3567546"/>
            <a:ext cx="179244" cy="457200"/>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4029907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public policy? </a:t>
            </a:r>
            <a:endParaRPr lang="en-US" dirty="0"/>
          </a:p>
        </p:txBody>
      </p:sp>
      <p:sp>
        <p:nvSpPr>
          <p:cNvPr id="3" name="Content Placeholder 2"/>
          <p:cNvSpPr>
            <a:spLocks noGrp="1"/>
          </p:cNvSpPr>
          <p:nvPr>
            <p:ph sz="quarter" idx="13"/>
          </p:nvPr>
        </p:nvSpPr>
        <p:spPr/>
        <p:txBody>
          <a:bodyPr>
            <a:normAutofit lnSpcReduction="10000"/>
          </a:bodyPr>
          <a:lstStyle/>
          <a:p>
            <a:pPr algn="l"/>
            <a:r>
              <a:rPr lang="en-US" b="1" u="sng" dirty="0" smtClean="0">
                <a:effectLst>
                  <a:outerShdw blurRad="38100" dist="38100" dir="2700000" algn="tl">
                    <a:srgbClr val="000000">
                      <a:alpha val="43137"/>
                    </a:srgbClr>
                  </a:outerShdw>
                </a:effectLst>
              </a:rPr>
              <a:t>Public policy</a:t>
            </a:r>
            <a:r>
              <a:rPr lang="en-US" b="1" dirty="0" smtClean="0">
                <a:effectLst>
                  <a:outerShdw blurRad="38100" dist="38100" dir="2700000" algn="tl">
                    <a:srgbClr val="000000">
                      <a:alpha val="43137"/>
                    </a:srgbClr>
                  </a:outerShdw>
                </a:effectLst>
              </a:rPr>
              <a:t> </a:t>
            </a:r>
            <a:r>
              <a:rPr lang="en-US" dirty="0" smtClean="0"/>
              <a:t>refers to all of the goals that a government pursues in the many areas of human affairs in which it is involved: </a:t>
            </a:r>
          </a:p>
          <a:p>
            <a:endParaRPr lang="en-US" dirty="0"/>
          </a:p>
          <a:p>
            <a:r>
              <a:rPr lang="en-US" b="1" u="sng" dirty="0" smtClean="0">
                <a:effectLst>
                  <a:outerShdw blurRad="38100" dist="38100" dir="2700000" algn="tl">
                    <a:srgbClr val="000000">
                      <a:alpha val="43137"/>
                    </a:srgbClr>
                  </a:outerShdw>
                </a:effectLst>
              </a:rPr>
              <a:t>Social Security</a:t>
            </a:r>
          </a:p>
          <a:p>
            <a:r>
              <a:rPr lang="en-US" b="1" u="sng" dirty="0" smtClean="0">
                <a:effectLst>
                  <a:outerShdw blurRad="38100" dist="38100" dir="2700000" algn="tl">
                    <a:srgbClr val="000000">
                      <a:alpha val="43137"/>
                    </a:srgbClr>
                  </a:outerShdw>
                </a:effectLst>
              </a:rPr>
              <a:t>Health Care</a:t>
            </a:r>
          </a:p>
          <a:p>
            <a:r>
              <a:rPr lang="en-US" b="1" u="sng" dirty="0" smtClean="0">
                <a:effectLst>
                  <a:outerShdw blurRad="38100" dist="38100" dir="2700000" algn="tl">
                    <a:srgbClr val="000000">
                      <a:alpha val="43137"/>
                    </a:srgbClr>
                  </a:outerShdw>
                </a:effectLst>
              </a:rPr>
              <a:t>Regulation of Food and Drugs</a:t>
            </a:r>
          </a:p>
          <a:p>
            <a:r>
              <a:rPr lang="en-US" b="1" u="sng" dirty="0" smtClean="0">
                <a:effectLst>
                  <a:outerShdw blurRad="38100" dist="38100" dir="2700000" algn="tl">
                    <a:srgbClr val="000000">
                      <a:alpha val="43137"/>
                    </a:srgbClr>
                  </a:outerShdw>
                </a:effectLst>
              </a:rPr>
              <a:t>The Environment</a:t>
            </a:r>
          </a:p>
          <a:p>
            <a:r>
              <a:rPr lang="en-US" b="1" u="sng" dirty="0" smtClean="0">
                <a:effectLst>
                  <a:outerShdw blurRad="38100" dist="38100" dir="2700000" algn="tl">
                    <a:srgbClr val="000000">
                      <a:alpha val="43137"/>
                    </a:srgbClr>
                  </a:outerShdw>
                </a:effectLst>
              </a:rPr>
              <a:t>Transportation</a:t>
            </a:r>
          </a:p>
          <a:p>
            <a:pPr algn="l"/>
            <a:endParaRPr lang="en-US" dirty="0" smtClean="0"/>
          </a:p>
          <a:p>
            <a:pPr algn="l"/>
            <a:r>
              <a:rPr lang="en-US" dirty="0" smtClean="0"/>
              <a:t>Since these topics influence everyone, the discussion of public policy is not limited to politicians.  It includes individual citizens, the media, interest groups, and a variety of political leaders and political parties. </a:t>
            </a:r>
            <a:endParaRPr lang="en-US" dirty="0"/>
          </a:p>
        </p:txBody>
      </p:sp>
    </p:spTree>
    <p:extLst>
      <p:ext uri="{BB962C8B-B14F-4D97-AF65-F5344CB8AC3E}">
        <p14:creationId xmlns:p14="http://schemas.microsoft.com/office/powerpoint/2010/main" val="20053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457200" y="1752600"/>
            <a:ext cx="4267199" cy="5029200"/>
          </a:xfrm>
        </p:spPr>
        <p:txBody>
          <a:bodyPr>
            <a:normAutofit/>
          </a:bodyPr>
          <a:lstStyle/>
          <a:p>
            <a:pPr marL="342900" indent="-342900" algn="l">
              <a:buFont typeface="Wingdings" panose="05000000000000000000" pitchFamily="2" charset="2"/>
              <a:buChar char="q"/>
            </a:pPr>
            <a:r>
              <a:rPr lang="en-US" dirty="0" smtClean="0"/>
              <a:t>Attend meetings on the local level or conventions on the national level. </a:t>
            </a:r>
          </a:p>
          <a:p>
            <a:pPr marL="342900" indent="-342900" algn="l">
              <a:buFont typeface="Wingdings" panose="05000000000000000000" pitchFamily="2" charset="2"/>
              <a:buChar char="q"/>
            </a:pPr>
            <a:r>
              <a:rPr lang="en-US" dirty="0" smtClean="0"/>
              <a:t>Lobby Congressmen. </a:t>
            </a:r>
          </a:p>
          <a:p>
            <a:pPr marL="342900" indent="-342900" algn="l">
              <a:buFont typeface="Wingdings" panose="05000000000000000000" pitchFamily="2" charset="2"/>
              <a:buChar char="q"/>
            </a:pPr>
            <a:r>
              <a:rPr lang="en-US" dirty="0" smtClean="0"/>
              <a:t>Work on a political campaign. </a:t>
            </a:r>
          </a:p>
          <a:p>
            <a:pPr marL="342900" indent="-342900" algn="l">
              <a:buFont typeface="Wingdings" panose="05000000000000000000" pitchFamily="2" charset="2"/>
              <a:buChar char="q"/>
            </a:pPr>
            <a:r>
              <a:rPr lang="en-US" dirty="0" smtClean="0"/>
              <a:t>Contribute money to a political campaign or an organization that influences public policy. </a:t>
            </a:r>
          </a:p>
          <a:p>
            <a:pPr marL="342900" indent="-342900" algn="l">
              <a:buFont typeface="Wingdings" panose="05000000000000000000" pitchFamily="2" charset="2"/>
              <a:buChar char="q"/>
            </a:pPr>
            <a:r>
              <a:rPr lang="en-US" dirty="0" smtClean="0"/>
              <a:t>Influence public opinion: Twitter, Facebook, Public Speaking</a:t>
            </a:r>
          </a:p>
          <a:p>
            <a:pPr marL="342900" indent="-342900" algn="l">
              <a:buFont typeface="Wingdings" panose="05000000000000000000" pitchFamily="2" charset="2"/>
              <a:buChar char="q"/>
            </a:pPr>
            <a:r>
              <a:rPr lang="en-US" dirty="0" smtClean="0"/>
              <a:t>File a legal challenge.</a:t>
            </a:r>
          </a:p>
          <a:p>
            <a:pPr marL="342900" indent="-342900" algn="l">
              <a:buFont typeface="Wingdings" panose="05000000000000000000" pitchFamily="2" charset="2"/>
              <a:buChar char="q"/>
            </a:pPr>
            <a:r>
              <a:rPr lang="en-US" dirty="0" smtClean="0"/>
              <a:t>Petition the US Government.</a:t>
            </a:r>
          </a:p>
          <a:p>
            <a:pPr marL="342900" indent="-342900" algn="l">
              <a:buFont typeface="Wingdings" panose="05000000000000000000" pitchFamily="2" charset="2"/>
              <a:buChar char="q"/>
            </a:pPr>
            <a:r>
              <a:rPr lang="en-US" dirty="0" smtClean="0"/>
              <a:t>Demonstrate!</a:t>
            </a:r>
          </a:p>
          <a:p>
            <a:pPr marL="342900" indent="-342900" algn="l">
              <a:buFont typeface="Wingdings" panose="05000000000000000000" pitchFamily="2" charset="2"/>
              <a:buChar char="q"/>
            </a:pPr>
            <a:r>
              <a:rPr lang="en-US" dirty="0" smtClean="0"/>
              <a:t>Run for public office yourself. </a:t>
            </a:r>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724400" y="1828800"/>
            <a:ext cx="3810000" cy="4662588"/>
          </a:xfrm>
        </p:spPr>
      </p:pic>
      <p:sp>
        <p:nvSpPr>
          <p:cNvPr id="4" name="Title 3"/>
          <p:cNvSpPr>
            <a:spLocks noGrp="1"/>
          </p:cNvSpPr>
          <p:nvPr>
            <p:ph type="title"/>
          </p:nvPr>
        </p:nvSpPr>
        <p:spPr/>
        <p:txBody>
          <a:bodyPr/>
          <a:lstStyle/>
          <a:p>
            <a:r>
              <a:rPr lang="en-US" dirty="0" smtClean="0"/>
              <a:t>How can you influence public policy debates? </a:t>
            </a:r>
            <a:endParaRPr lang="en-US" dirty="0"/>
          </a:p>
        </p:txBody>
      </p:sp>
    </p:spTree>
    <p:extLst>
      <p:ext uri="{BB962C8B-B14F-4D97-AF65-F5344CB8AC3E}">
        <p14:creationId xmlns:p14="http://schemas.microsoft.com/office/powerpoint/2010/main" val="1219519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2133600"/>
            <a:ext cx="4724400" cy="4495800"/>
          </a:xfrm>
        </p:spPr>
        <p:txBody>
          <a:bodyPr>
            <a:normAutofit fontScale="92500" lnSpcReduction="20000"/>
          </a:bodyPr>
          <a:lstStyle/>
          <a:p>
            <a:pPr algn="l"/>
            <a:r>
              <a:rPr lang="en-US" dirty="0" smtClean="0"/>
              <a:t>In Virginia, the qualifications in order to vote are as follows: </a:t>
            </a:r>
          </a:p>
          <a:p>
            <a:pPr algn="l"/>
            <a:endParaRPr lang="en-US" dirty="0"/>
          </a:p>
          <a:p>
            <a:pPr marL="457200" indent="-457200" algn="l">
              <a:buAutoNum type="arabicPeriod"/>
            </a:pPr>
            <a:r>
              <a:rPr lang="en-US" b="1" dirty="0" smtClean="0">
                <a:effectLst>
                  <a:outerShdw blurRad="38100" dist="38100" dir="2700000" algn="tl">
                    <a:srgbClr val="000000">
                      <a:alpha val="43137"/>
                    </a:srgbClr>
                  </a:outerShdw>
                </a:effectLst>
              </a:rPr>
              <a:t>You must register to vote. </a:t>
            </a:r>
          </a:p>
          <a:p>
            <a:pPr marL="457200" indent="-457200" algn="l">
              <a:buAutoNum type="arabicPeriod"/>
            </a:pPr>
            <a:r>
              <a:rPr lang="en-US" b="1" dirty="0" smtClean="0">
                <a:effectLst>
                  <a:outerShdw blurRad="38100" dist="38100" dir="2700000" algn="tl">
                    <a:srgbClr val="000000">
                      <a:alpha val="43137"/>
                    </a:srgbClr>
                  </a:outerShdw>
                </a:effectLst>
              </a:rPr>
              <a:t>You must be a resident of Virginia for at least six (6) months before you are eligible to vote. </a:t>
            </a:r>
          </a:p>
          <a:p>
            <a:pPr marL="457200" indent="-457200" algn="l">
              <a:buAutoNum type="arabicPeriod"/>
            </a:pPr>
            <a:r>
              <a:rPr lang="en-US" b="1" dirty="0" smtClean="0">
                <a:effectLst>
                  <a:outerShdw blurRad="38100" dist="38100" dir="2700000" algn="tl">
                    <a:srgbClr val="000000">
                      <a:alpha val="43137"/>
                    </a:srgbClr>
                  </a:outerShdw>
                </a:effectLst>
              </a:rPr>
              <a:t>You must be 18 years old by election day in order to vote.</a:t>
            </a:r>
          </a:p>
          <a:p>
            <a:pPr marL="457200" indent="-457200" algn="l">
              <a:buAutoNum type="arabicPeriod"/>
            </a:pPr>
            <a:r>
              <a:rPr lang="en-US" b="1" dirty="0" smtClean="0">
                <a:effectLst>
                  <a:outerShdw blurRad="38100" dist="38100" dir="2700000" algn="tl">
                    <a:srgbClr val="000000">
                      <a:alpha val="43137"/>
                    </a:srgbClr>
                  </a:outerShdw>
                </a:effectLst>
              </a:rPr>
              <a:t>You cannot every have been convicted of a felony. </a:t>
            </a:r>
          </a:p>
          <a:p>
            <a:pPr algn="l"/>
            <a:r>
              <a:rPr lang="en-US" b="1" u="sng" dirty="0" smtClean="0">
                <a:effectLst>
                  <a:outerShdw blurRad="38100" dist="38100" dir="2700000" algn="tl">
                    <a:srgbClr val="000000">
                      <a:alpha val="43137"/>
                    </a:srgbClr>
                  </a:outerShdw>
                </a:effectLst>
              </a:rPr>
              <a:t>NOTE</a:t>
            </a:r>
            <a:r>
              <a:rPr lang="en-US" dirty="0" smtClean="0"/>
              <a:t>: Over </a:t>
            </a:r>
            <a:r>
              <a:rPr lang="en-US" b="1" u="sng" dirty="0" smtClean="0">
                <a:effectLst>
                  <a:outerShdw blurRad="38100" dist="38100" dir="2700000" algn="tl">
                    <a:srgbClr val="000000">
                      <a:alpha val="43137"/>
                    </a:srgbClr>
                  </a:outerShdw>
                </a:effectLst>
              </a:rPr>
              <a:t>400,000</a:t>
            </a:r>
            <a:r>
              <a:rPr lang="en-US" dirty="0" smtClean="0"/>
              <a:t> Virginians are still ineligible to vote because they have been convicted of a felony.  Even after serving their time, they lose suffrage rights unless the Governor restores them.</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81599" y="2020888"/>
            <a:ext cx="3707719" cy="4225321"/>
          </a:xfrm>
        </p:spPr>
      </p:pic>
      <p:sp>
        <p:nvSpPr>
          <p:cNvPr id="4" name="Title 3"/>
          <p:cNvSpPr>
            <a:spLocks noGrp="1"/>
          </p:cNvSpPr>
          <p:nvPr>
            <p:ph type="title"/>
          </p:nvPr>
        </p:nvSpPr>
        <p:spPr/>
        <p:txBody>
          <a:bodyPr/>
          <a:lstStyle/>
          <a:p>
            <a:r>
              <a:rPr lang="en-US" dirty="0" smtClean="0"/>
              <a:t>Eligibility to vote in Virginia</a:t>
            </a:r>
            <a:endParaRPr lang="en-US" dirty="0"/>
          </a:p>
        </p:txBody>
      </p:sp>
    </p:spTree>
    <p:extLst>
      <p:ext uri="{BB962C8B-B14F-4D97-AF65-F5344CB8AC3E}">
        <p14:creationId xmlns:p14="http://schemas.microsoft.com/office/powerpoint/2010/main" val="24104730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Amendments  that expanded voter suffrage in America</a:t>
            </a:r>
            <a:endParaRPr lang="en-US" dirty="0"/>
          </a:p>
        </p:txBody>
      </p:sp>
      <p:sp>
        <p:nvSpPr>
          <p:cNvPr id="6" name="Subtitle 5"/>
          <p:cNvSpPr>
            <a:spLocks noGrp="1"/>
          </p:cNvSpPr>
          <p:nvPr>
            <p:ph type="subTitle" idx="1"/>
          </p:nvPr>
        </p:nvSpPr>
        <p:spPr/>
        <p:txBody>
          <a:bodyPr/>
          <a:lstStyle/>
          <a:p>
            <a:r>
              <a:rPr lang="en-US" dirty="0" smtClean="0"/>
              <a:t>How Democracy Expanded Over Time.</a:t>
            </a:r>
            <a:endParaRPr lang="en-US" dirty="0"/>
          </a:p>
        </p:txBody>
      </p:sp>
    </p:spTree>
    <p:extLst>
      <p:ext uri="{BB962C8B-B14F-4D97-AF65-F5344CB8AC3E}">
        <p14:creationId xmlns:p14="http://schemas.microsoft.com/office/powerpoint/2010/main" val="447688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a:xfrm>
            <a:off x="228600" y="1752600"/>
            <a:ext cx="4419599" cy="4800600"/>
          </a:xfrm>
        </p:spPr>
        <p:txBody>
          <a:bodyPr>
            <a:normAutofit/>
          </a:bodyPr>
          <a:lstStyle/>
          <a:p>
            <a:pPr algn="l"/>
            <a:r>
              <a:rPr lang="en-US" dirty="0" smtClean="0"/>
              <a:t>After the Civil War, three </a:t>
            </a:r>
            <a:r>
              <a:rPr lang="en-US" b="1" u="sng" dirty="0" smtClean="0">
                <a:effectLst>
                  <a:outerShdw blurRad="38100" dist="38100" dir="2700000" algn="tl">
                    <a:srgbClr val="000000">
                      <a:alpha val="43137"/>
                    </a:srgbClr>
                  </a:outerShdw>
                </a:effectLst>
              </a:rPr>
              <a:t>“Reconstruction Amendments” </a:t>
            </a:r>
            <a:r>
              <a:rPr lang="en-US" dirty="0" smtClean="0"/>
              <a:t>were passed by Congress and ratified by the states.  The “Radical Republicans” sponsored each of these amendments in order to provide citizenship to African Americans: </a:t>
            </a:r>
          </a:p>
          <a:p>
            <a:pPr algn="l"/>
            <a:r>
              <a:rPr lang="en-US" b="1" u="sng" dirty="0" smtClean="0">
                <a:effectLst>
                  <a:outerShdw blurRad="38100" dist="38100" dir="2700000" algn="tl">
                    <a:srgbClr val="000000">
                      <a:alpha val="43137"/>
                    </a:srgbClr>
                  </a:outerShdw>
                </a:effectLst>
              </a:rPr>
              <a:t>The 13</a:t>
            </a:r>
            <a:r>
              <a:rPr lang="en-US" b="1" u="sng" baseline="30000" dirty="0" smtClean="0">
                <a:effectLst>
                  <a:outerShdw blurRad="38100" dist="38100" dir="2700000" algn="tl">
                    <a:srgbClr val="000000">
                      <a:alpha val="43137"/>
                    </a:srgbClr>
                  </a:outerShdw>
                </a:effectLst>
              </a:rPr>
              <a:t>th</a:t>
            </a:r>
            <a:r>
              <a:rPr lang="en-US" b="1" u="sng" dirty="0" smtClean="0">
                <a:effectLst>
                  <a:outerShdw blurRad="38100" dist="38100" dir="2700000" algn="tl">
                    <a:srgbClr val="000000">
                      <a:alpha val="43137"/>
                    </a:srgbClr>
                  </a:outerShdw>
                </a:effectLst>
              </a:rPr>
              <a:t> Amendment </a:t>
            </a:r>
            <a:r>
              <a:rPr lang="en-US" dirty="0" smtClean="0"/>
              <a:t>– ended slavery. </a:t>
            </a:r>
          </a:p>
          <a:p>
            <a:pPr algn="l"/>
            <a:r>
              <a:rPr lang="en-US" b="1" u="sng" dirty="0" smtClean="0">
                <a:effectLst>
                  <a:outerShdw blurRad="38100" dist="38100" dir="2700000" algn="tl">
                    <a:srgbClr val="000000">
                      <a:alpha val="43137"/>
                    </a:srgbClr>
                  </a:outerShdw>
                </a:effectLst>
              </a:rPr>
              <a:t>The 14</a:t>
            </a:r>
            <a:r>
              <a:rPr lang="en-US" b="1" u="sng" baseline="30000" dirty="0" smtClean="0">
                <a:effectLst>
                  <a:outerShdw blurRad="38100" dist="38100" dir="2700000" algn="tl">
                    <a:srgbClr val="000000">
                      <a:alpha val="43137"/>
                    </a:srgbClr>
                  </a:outerShdw>
                </a:effectLst>
              </a:rPr>
              <a:t>th</a:t>
            </a:r>
            <a:r>
              <a:rPr lang="en-US" b="1" u="sng" dirty="0" smtClean="0">
                <a:effectLst>
                  <a:outerShdw blurRad="38100" dist="38100" dir="2700000" algn="tl">
                    <a:srgbClr val="000000">
                      <a:alpha val="43137"/>
                    </a:srgbClr>
                  </a:outerShdw>
                </a:effectLst>
              </a:rPr>
              <a:t> Amendment </a:t>
            </a:r>
            <a:r>
              <a:rPr lang="en-US" dirty="0" smtClean="0"/>
              <a:t>– granted citizenship rights to African-Americans and guaranteed equal protection under the law. </a:t>
            </a:r>
          </a:p>
          <a:p>
            <a:pPr algn="l"/>
            <a:r>
              <a:rPr lang="en-US" b="1" u="sng" dirty="0" smtClean="0">
                <a:effectLst>
                  <a:outerShdw blurRad="38100" dist="38100" dir="2700000" algn="tl">
                    <a:srgbClr val="000000">
                      <a:alpha val="43137"/>
                    </a:srgbClr>
                  </a:outerShdw>
                </a:effectLst>
              </a:rPr>
              <a:t>The 15</a:t>
            </a:r>
            <a:r>
              <a:rPr lang="en-US" b="1" u="sng" baseline="30000" dirty="0" smtClean="0">
                <a:effectLst>
                  <a:outerShdw blurRad="38100" dist="38100" dir="2700000" algn="tl">
                    <a:srgbClr val="000000">
                      <a:alpha val="43137"/>
                    </a:srgbClr>
                  </a:outerShdw>
                </a:effectLst>
              </a:rPr>
              <a:t>th</a:t>
            </a:r>
            <a:r>
              <a:rPr lang="en-US" b="1" u="sng" dirty="0" smtClean="0">
                <a:effectLst>
                  <a:outerShdw blurRad="38100" dist="38100" dir="2700000" algn="tl">
                    <a:srgbClr val="000000">
                      <a:alpha val="43137"/>
                    </a:srgbClr>
                  </a:outerShdw>
                </a:effectLst>
              </a:rPr>
              <a:t> Amendment </a:t>
            </a:r>
            <a:r>
              <a:rPr lang="en-US" dirty="0" smtClean="0"/>
              <a:t>– allowed African-American men the right to vote. </a:t>
            </a:r>
            <a:endParaRPr lang="en-US" dirty="0"/>
          </a:p>
        </p:txBody>
      </p:sp>
      <p:sp>
        <p:nvSpPr>
          <p:cNvPr id="4" name="Title 3"/>
          <p:cNvSpPr>
            <a:spLocks noGrp="1"/>
          </p:cNvSpPr>
          <p:nvPr>
            <p:ph type="title"/>
          </p:nvPr>
        </p:nvSpPr>
        <p:spPr/>
        <p:txBody>
          <a:bodyPr/>
          <a:lstStyle/>
          <a:p>
            <a:r>
              <a:rPr lang="en-US" dirty="0" smtClean="0"/>
              <a:t>The 15</a:t>
            </a:r>
            <a:r>
              <a:rPr lang="en-US" baseline="30000" dirty="0" smtClean="0"/>
              <a:t>th</a:t>
            </a:r>
            <a:r>
              <a:rPr lang="en-US" dirty="0" smtClean="0"/>
              <a:t> Amendment</a:t>
            </a:r>
            <a:endParaRPr lang="en-US" dirty="0"/>
          </a:p>
        </p:txBody>
      </p:sp>
      <p:pic>
        <p:nvPicPr>
          <p:cNvPr id="10" name="Content Placeholder 9"/>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953000" y="1828800"/>
            <a:ext cx="3733800" cy="4647885"/>
          </a:xfrm>
        </p:spPr>
      </p:pic>
    </p:spTree>
    <p:extLst>
      <p:ext uri="{BB962C8B-B14F-4D97-AF65-F5344CB8AC3E}">
        <p14:creationId xmlns:p14="http://schemas.microsoft.com/office/powerpoint/2010/main" val="8586295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490</TotalTime>
  <Words>2134</Words>
  <Application>Microsoft Office PowerPoint</Application>
  <PresentationFormat>On-screen Show (4:3)</PresentationFormat>
  <Paragraphs>119</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BlackTie</vt:lpstr>
      <vt:lpstr>Unit III:  “In the Hearts of Men”</vt:lpstr>
      <vt:lpstr>Organizing Questions</vt:lpstr>
      <vt:lpstr>Political perspectives</vt:lpstr>
      <vt:lpstr>PowerPoint Presentation</vt:lpstr>
      <vt:lpstr>What is public policy? </vt:lpstr>
      <vt:lpstr>How can you influence public policy debates? </vt:lpstr>
      <vt:lpstr>Eligibility to vote in Virginia</vt:lpstr>
      <vt:lpstr>Amendments  that expanded voter suffrage in America</vt:lpstr>
      <vt:lpstr>The 15th Amendment</vt:lpstr>
      <vt:lpstr>The 17th Amendment</vt:lpstr>
      <vt:lpstr>The 19th Amendment</vt:lpstr>
      <vt:lpstr>The 23rd Amendment</vt:lpstr>
      <vt:lpstr>The 24th amendment</vt:lpstr>
      <vt:lpstr>The 26th Amendment</vt:lpstr>
      <vt:lpstr>The Role of Political Parties</vt:lpstr>
      <vt:lpstr>The One party system</vt:lpstr>
      <vt:lpstr>The Multiple party System</vt:lpstr>
      <vt:lpstr>The two Party System</vt:lpstr>
      <vt:lpstr>How do political parties influence the candidates selected to run for office? </vt:lpstr>
      <vt:lpstr>How do political parties determine the style of the campaign for office? </vt:lpstr>
      <vt:lpstr>How do political parties influence the actual election? </vt:lpstr>
      <vt:lpstr>What factors influence voter turnout? </vt:lpstr>
      <vt:lpstr>What issues are important in the 2016 campaign?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III:  “In the Hearts of Men”</dc:title>
  <dc:creator>Adam</dc:creator>
  <cp:lastModifiedBy>Adam</cp:lastModifiedBy>
  <cp:revision>16</cp:revision>
  <dcterms:created xsi:type="dcterms:W3CDTF">2015-06-23T16:57:15Z</dcterms:created>
  <dcterms:modified xsi:type="dcterms:W3CDTF">2015-06-24T01:07:48Z</dcterms:modified>
</cp:coreProperties>
</file>